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133"/>
  </p:notesMasterIdLst>
  <p:handoutMasterIdLst>
    <p:handoutMasterId r:id="rId134"/>
  </p:handoutMasterIdLst>
  <p:sldIdLst>
    <p:sldId id="1975" r:id="rId2"/>
    <p:sldId id="2003" r:id="rId3"/>
    <p:sldId id="1976" r:id="rId4"/>
    <p:sldId id="1847" r:id="rId5"/>
    <p:sldId id="1854" r:id="rId6"/>
    <p:sldId id="1848" r:id="rId7"/>
    <p:sldId id="1849" r:id="rId8"/>
    <p:sldId id="1851" r:id="rId9"/>
    <p:sldId id="1893" r:id="rId10"/>
    <p:sldId id="1852" r:id="rId11"/>
    <p:sldId id="1853" r:id="rId12"/>
    <p:sldId id="2109" r:id="rId13"/>
    <p:sldId id="2047" r:id="rId14"/>
    <p:sldId id="2089" r:id="rId15"/>
    <p:sldId id="2246" r:id="rId16"/>
    <p:sldId id="2247" r:id="rId17"/>
    <p:sldId id="2248" r:id="rId18"/>
    <p:sldId id="2249" r:id="rId19"/>
    <p:sldId id="2250" r:id="rId20"/>
    <p:sldId id="2251" r:id="rId21"/>
    <p:sldId id="2252" r:id="rId22"/>
    <p:sldId id="2253" r:id="rId23"/>
    <p:sldId id="2254" r:id="rId24"/>
    <p:sldId id="2255" r:id="rId25"/>
    <p:sldId id="2256" r:id="rId26"/>
    <p:sldId id="2257" r:id="rId27"/>
    <p:sldId id="2258" r:id="rId28"/>
    <p:sldId id="2259" r:id="rId29"/>
    <p:sldId id="2260" r:id="rId30"/>
    <p:sldId id="2261" r:id="rId31"/>
    <p:sldId id="2266" r:id="rId32"/>
    <p:sldId id="2262" r:id="rId33"/>
    <p:sldId id="2263" r:id="rId34"/>
    <p:sldId id="2264" r:id="rId35"/>
    <p:sldId id="2265" r:id="rId36"/>
    <p:sldId id="2267" r:id="rId37"/>
    <p:sldId id="2288" r:id="rId38"/>
    <p:sldId id="2269" r:id="rId39"/>
    <p:sldId id="2270" r:id="rId40"/>
    <p:sldId id="2289" r:id="rId41"/>
    <p:sldId id="2290" r:id="rId42"/>
    <p:sldId id="2291" r:id="rId43"/>
    <p:sldId id="2281" r:id="rId44"/>
    <p:sldId id="2283" r:id="rId45"/>
    <p:sldId id="2337" r:id="rId46"/>
    <p:sldId id="2338" r:id="rId47"/>
    <p:sldId id="2284" r:id="rId48"/>
    <p:sldId id="2201" r:id="rId49"/>
    <p:sldId id="2202" r:id="rId50"/>
    <p:sldId id="2203" r:id="rId51"/>
    <p:sldId id="2279" r:id="rId52"/>
    <p:sldId id="2285" r:id="rId53"/>
    <p:sldId id="2286" r:id="rId54"/>
    <p:sldId id="2205" r:id="rId55"/>
    <p:sldId id="2206" r:id="rId56"/>
    <p:sldId id="2207" r:id="rId57"/>
    <p:sldId id="2208" r:id="rId58"/>
    <p:sldId id="2209" r:id="rId59"/>
    <p:sldId id="2211" r:id="rId60"/>
    <p:sldId id="2212" r:id="rId61"/>
    <p:sldId id="2213" r:id="rId62"/>
    <p:sldId id="2214" r:id="rId63"/>
    <p:sldId id="2272" r:id="rId64"/>
    <p:sldId id="2273" r:id="rId65"/>
    <p:sldId id="2274" r:id="rId66"/>
    <p:sldId id="2215" r:id="rId67"/>
    <p:sldId id="2287" r:id="rId68"/>
    <p:sldId id="2216" r:id="rId69"/>
    <p:sldId id="2271" r:id="rId70"/>
    <p:sldId id="2280" r:id="rId71"/>
    <p:sldId id="2292" r:id="rId72"/>
    <p:sldId id="2227" r:id="rId73"/>
    <p:sldId id="2229" r:id="rId74"/>
    <p:sldId id="2232" r:id="rId75"/>
    <p:sldId id="2233" r:id="rId76"/>
    <p:sldId id="2234" r:id="rId77"/>
    <p:sldId id="2235" r:id="rId78"/>
    <p:sldId id="2236" r:id="rId79"/>
    <p:sldId id="2238" r:id="rId80"/>
    <p:sldId id="2240" r:id="rId81"/>
    <p:sldId id="2242" r:id="rId82"/>
    <p:sldId id="2243" r:id="rId83"/>
    <p:sldId id="2200" r:id="rId84"/>
    <p:sldId id="2177" r:id="rId85"/>
    <p:sldId id="2277" r:id="rId86"/>
    <p:sldId id="2339" r:id="rId87"/>
    <p:sldId id="2295" r:id="rId88"/>
    <p:sldId id="2296" r:id="rId89"/>
    <p:sldId id="2297" r:id="rId90"/>
    <p:sldId id="2298" r:id="rId91"/>
    <p:sldId id="2299" r:id="rId92"/>
    <p:sldId id="2300" r:id="rId93"/>
    <p:sldId id="2301" r:id="rId94"/>
    <p:sldId id="2302" r:id="rId95"/>
    <p:sldId id="2303" r:id="rId96"/>
    <p:sldId id="2304" r:id="rId97"/>
    <p:sldId id="2305" r:id="rId98"/>
    <p:sldId id="2306" r:id="rId99"/>
    <p:sldId id="2307" r:id="rId100"/>
    <p:sldId id="2308" r:id="rId101"/>
    <p:sldId id="2309" r:id="rId102"/>
    <p:sldId id="2311" r:id="rId103"/>
    <p:sldId id="2312" r:id="rId104"/>
    <p:sldId id="2313" r:id="rId105"/>
    <p:sldId id="2314" r:id="rId106"/>
    <p:sldId id="2315" r:id="rId107"/>
    <p:sldId id="2316" r:id="rId108"/>
    <p:sldId id="2317" r:id="rId109"/>
    <p:sldId id="2341" r:id="rId110"/>
    <p:sldId id="2318" r:id="rId111"/>
    <p:sldId id="2319" r:id="rId112"/>
    <p:sldId id="2320" r:id="rId113"/>
    <p:sldId id="2322" r:id="rId114"/>
    <p:sldId id="2323" r:id="rId115"/>
    <p:sldId id="2324" r:id="rId116"/>
    <p:sldId id="2325" r:id="rId117"/>
    <p:sldId id="2326" r:id="rId118"/>
    <p:sldId id="2327" r:id="rId119"/>
    <p:sldId id="2329" r:id="rId120"/>
    <p:sldId id="2330" r:id="rId121"/>
    <p:sldId id="2331" r:id="rId122"/>
    <p:sldId id="2332" r:id="rId123"/>
    <p:sldId id="2334" r:id="rId124"/>
    <p:sldId id="2335" r:id="rId125"/>
    <p:sldId id="2336" r:id="rId126"/>
    <p:sldId id="2293" r:id="rId127"/>
    <p:sldId id="2294" r:id="rId128"/>
    <p:sldId id="2039" r:id="rId129"/>
    <p:sldId id="2340" r:id="rId130"/>
    <p:sldId id="2041" r:id="rId131"/>
    <p:sldId id="2042" r:id="rId132"/>
  </p:sldIdLst>
  <p:sldSz cx="9144000" cy="6858000" type="screen4x3"/>
  <p:notesSz cx="9874250" cy="67976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bg2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>
          <p15:clr>
            <a:srgbClr val="A4A3A4"/>
          </p15:clr>
        </p15:guide>
        <p15:guide id="2" pos="311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CDE"/>
    <a:srgbClr val="ADCCDE"/>
    <a:srgbClr val="A6CCDE"/>
    <a:srgbClr val="99CCDE"/>
    <a:srgbClr val="0066CC"/>
    <a:srgbClr val="666666"/>
    <a:srgbClr val="5B6D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63" autoAdjust="0"/>
    <p:restoredTop sz="94610" autoAdjust="0"/>
  </p:normalViewPr>
  <p:slideViewPr>
    <p:cSldViewPr>
      <p:cViewPr varScale="1">
        <p:scale>
          <a:sx n="103" d="100"/>
          <a:sy n="103" d="100"/>
        </p:scale>
        <p:origin x="186" y="102"/>
      </p:cViewPr>
      <p:guideLst>
        <p:guide orient="horz" pos="2160"/>
        <p:guide pos="28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488" y="-102"/>
      </p:cViewPr>
      <p:guideLst>
        <p:guide orient="horz" pos="2140"/>
        <p:guide pos="31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notesMaster" Target="notesMasters/notesMaster1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58.xml"/><Relationship Id="rId13" Type="http://schemas.openxmlformats.org/officeDocument/2006/relationships/slide" Target="slides/slide63.xml"/><Relationship Id="rId18" Type="http://schemas.openxmlformats.org/officeDocument/2006/relationships/slide" Target="slides/slide72.xml"/><Relationship Id="rId26" Type="http://schemas.openxmlformats.org/officeDocument/2006/relationships/slide" Target="slides/slide80.xml"/><Relationship Id="rId3" Type="http://schemas.openxmlformats.org/officeDocument/2006/relationships/slide" Target="slides/slide50.xml"/><Relationship Id="rId21" Type="http://schemas.openxmlformats.org/officeDocument/2006/relationships/slide" Target="slides/slide75.xml"/><Relationship Id="rId7" Type="http://schemas.openxmlformats.org/officeDocument/2006/relationships/slide" Target="slides/slide57.xml"/><Relationship Id="rId12" Type="http://schemas.openxmlformats.org/officeDocument/2006/relationships/slide" Target="slides/slide62.xml"/><Relationship Id="rId17" Type="http://schemas.openxmlformats.org/officeDocument/2006/relationships/slide" Target="slides/slide68.xml"/><Relationship Id="rId25" Type="http://schemas.openxmlformats.org/officeDocument/2006/relationships/slide" Target="slides/slide79.xml"/><Relationship Id="rId2" Type="http://schemas.openxmlformats.org/officeDocument/2006/relationships/slide" Target="slides/slide49.xml"/><Relationship Id="rId16" Type="http://schemas.openxmlformats.org/officeDocument/2006/relationships/slide" Target="slides/slide66.xml"/><Relationship Id="rId20" Type="http://schemas.openxmlformats.org/officeDocument/2006/relationships/slide" Target="slides/slide74.xml"/><Relationship Id="rId29" Type="http://schemas.openxmlformats.org/officeDocument/2006/relationships/slide" Target="slides/slide85.xml"/><Relationship Id="rId1" Type="http://schemas.openxmlformats.org/officeDocument/2006/relationships/slide" Target="slides/slide48.xml"/><Relationship Id="rId6" Type="http://schemas.openxmlformats.org/officeDocument/2006/relationships/slide" Target="slides/slide56.xml"/><Relationship Id="rId11" Type="http://schemas.openxmlformats.org/officeDocument/2006/relationships/slide" Target="slides/slide61.xml"/><Relationship Id="rId24" Type="http://schemas.openxmlformats.org/officeDocument/2006/relationships/slide" Target="slides/slide78.xml"/><Relationship Id="rId5" Type="http://schemas.openxmlformats.org/officeDocument/2006/relationships/slide" Target="slides/slide55.xml"/><Relationship Id="rId15" Type="http://schemas.openxmlformats.org/officeDocument/2006/relationships/slide" Target="slides/slide65.xml"/><Relationship Id="rId23" Type="http://schemas.openxmlformats.org/officeDocument/2006/relationships/slide" Target="slides/slide77.xml"/><Relationship Id="rId28" Type="http://schemas.openxmlformats.org/officeDocument/2006/relationships/slide" Target="slides/slide82.xml"/><Relationship Id="rId10" Type="http://schemas.openxmlformats.org/officeDocument/2006/relationships/slide" Target="slides/slide60.xml"/><Relationship Id="rId19" Type="http://schemas.openxmlformats.org/officeDocument/2006/relationships/slide" Target="slides/slide73.xml"/><Relationship Id="rId4" Type="http://schemas.openxmlformats.org/officeDocument/2006/relationships/slide" Target="slides/slide54.xml"/><Relationship Id="rId9" Type="http://schemas.openxmlformats.org/officeDocument/2006/relationships/slide" Target="slides/slide59.xml"/><Relationship Id="rId14" Type="http://schemas.openxmlformats.org/officeDocument/2006/relationships/slide" Target="slides/slide64.xml"/><Relationship Id="rId22" Type="http://schemas.openxmlformats.org/officeDocument/2006/relationships/slide" Target="slides/slide76.xml"/><Relationship Id="rId27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t" anchorCtr="0" compatLnSpc="1">
            <a:prstTxWarp prst="textNoShape">
              <a:avLst/>
            </a:prstTxWarp>
          </a:bodyPr>
          <a:lstStyle>
            <a:lvl1pPr defTabSz="912480">
              <a:spcBef>
                <a:spcPct val="20000"/>
              </a:spcBef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86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3326" y="1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t" anchorCtr="0" compatLnSpc="1">
            <a:prstTxWarp prst="textNoShape">
              <a:avLst/>
            </a:prstTxWarp>
          </a:bodyPr>
          <a:lstStyle>
            <a:lvl1pPr algn="r" defTabSz="912480">
              <a:spcBef>
                <a:spcPct val="20000"/>
              </a:spcBef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479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b" anchorCtr="0" compatLnSpc="1">
            <a:prstTxWarp prst="textNoShape">
              <a:avLst/>
            </a:prstTxWarp>
          </a:bodyPr>
          <a:lstStyle>
            <a:lvl1pPr defTabSz="912480">
              <a:spcBef>
                <a:spcPct val="20000"/>
              </a:spcBef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3326" y="6457479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b" anchorCtr="0" compatLnSpc="1">
            <a:prstTxWarp prst="textNoShape">
              <a:avLst/>
            </a:prstTxWarp>
          </a:bodyPr>
          <a:lstStyle>
            <a:lvl1pPr algn="r" defTabSz="912480">
              <a:spcBef>
                <a:spcPct val="20000"/>
              </a:spcBef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fld id="{36D73455-12B6-42AF-826B-F5ECFA21F3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69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t" anchorCtr="0" compatLnSpc="1">
            <a:prstTxWarp prst="textNoShape">
              <a:avLst/>
            </a:prstTxWarp>
          </a:bodyPr>
          <a:lstStyle>
            <a:lvl1pPr defTabSz="912480">
              <a:spcBef>
                <a:spcPct val="20000"/>
              </a:spcBef>
              <a:buFontTx/>
              <a:buChar char="•"/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6557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243263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5525" y="3229525"/>
            <a:ext cx="7243200" cy="305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557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326" y="1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t" anchorCtr="0" compatLnSpc="1">
            <a:prstTxWarp prst="textNoShape">
              <a:avLst/>
            </a:prstTxWarp>
          </a:bodyPr>
          <a:lstStyle>
            <a:lvl1pPr algn="r" defTabSz="912480">
              <a:spcBef>
                <a:spcPct val="20000"/>
              </a:spcBef>
              <a:buFontTx/>
              <a:buChar char="•"/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6558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479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b" anchorCtr="0" compatLnSpc="1">
            <a:prstTxWarp prst="textNoShape">
              <a:avLst/>
            </a:prstTxWarp>
          </a:bodyPr>
          <a:lstStyle>
            <a:lvl1pPr defTabSz="912480">
              <a:spcBef>
                <a:spcPct val="20000"/>
              </a:spcBef>
              <a:buFontTx/>
              <a:buChar char="•"/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36558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326" y="6457479"/>
            <a:ext cx="4280924" cy="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3" rIns="91244" bIns="45623" numCol="1" anchor="b" anchorCtr="0" compatLnSpc="1">
            <a:prstTxWarp prst="textNoShape">
              <a:avLst/>
            </a:prstTxWarp>
          </a:bodyPr>
          <a:lstStyle>
            <a:lvl1pPr algn="r" defTabSz="912480">
              <a:spcBef>
                <a:spcPct val="20000"/>
              </a:spcBef>
              <a:buFontTx/>
              <a:buChar char="•"/>
              <a:defRPr sz="130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fld id="{0E765C2A-B167-406B-B9B6-E0EF012EAC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0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3612E-B0ED-4314-A514-916F2F86863D}" type="slidenum">
              <a:rPr lang="en-US"/>
              <a:pPr/>
              <a:t>1</a:t>
            </a:fld>
            <a:endParaRPr lang="en-US"/>
          </a:p>
        </p:txBody>
      </p:sp>
      <p:sp>
        <p:nvSpPr>
          <p:cNvPr id="19189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191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449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3"/>
          <p:cNvSpPr txBox="1">
            <a:spLocks noGrp="1" noChangeArrowheads="1"/>
          </p:cNvSpPr>
          <p:nvPr/>
        </p:nvSpPr>
        <p:spPr bwMode="auto">
          <a:xfrm>
            <a:off x="5594408" y="6457191"/>
            <a:ext cx="4279847" cy="3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21" tIns="47161" rIns="94321" bIns="47161" anchor="b"/>
          <a:lstStyle>
            <a:lvl1pPr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>
              <a:spcBef>
                <a:spcPct val="20000"/>
              </a:spcBef>
              <a:buFontTx/>
              <a:buChar char="•"/>
            </a:pPr>
            <a:fld id="{0CF92667-BDDA-4D59-88F6-D0BABF4606AD}" type="slidenum">
              <a:rPr lang="en-US" sz="1400">
                <a:solidFill>
                  <a:srgbClr val="000000"/>
                </a:solidFill>
                <a:latin typeface="Tahoma" pitchFamily="34" charset="0"/>
              </a:rPr>
              <a:pPr algn="r">
                <a:spcBef>
                  <a:spcPct val="20000"/>
                </a:spcBef>
                <a:buFontTx/>
                <a:buChar char="•"/>
              </a:pPr>
              <a:t>16</a:t>
            </a:fld>
            <a:endParaRPr lang="en-US" sz="1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6913" y="509588"/>
            <a:ext cx="3400425" cy="25495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562" y="3227502"/>
            <a:ext cx="7245134" cy="3059994"/>
          </a:xfrm>
          <a:noFill/>
        </p:spPr>
        <p:txBody>
          <a:bodyPr lIns="90466" tIns="45233" rIns="90466" bIns="45233"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218680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3"/>
          <p:cNvSpPr txBox="1">
            <a:spLocks noGrp="1" noChangeArrowheads="1"/>
          </p:cNvSpPr>
          <p:nvPr/>
        </p:nvSpPr>
        <p:spPr bwMode="auto">
          <a:xfrm>
            <a:off x="5594407" y="6457191"/>
            <a:ext cx="4279847" cy="34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26" tIns="44614" rIns="89226" bIns="44614" anchor="b"/>
          <a:lstStyle>
            <a:lvl1pPr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31863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>
              <a:spcBef>
                <a:spcPct val="20000"/>
              </a:spcBef>
              <a:buFontTx/>
              <a:buChar char="•"/>
            </a:pPr>
            <a:fld id="{E1678EC4-CE45-4EE7-85AB-3BF284DB08D8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 algn="r">
                <a:spcBef>
                  <a:spcPct val="20000"/>
                </a:spcBef>
                <a:buFontTx/>
                <a:buChar char="•"/>
              </a:pPr>
              <a:t>17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8500" y="509588"/>
            <a:ext cx="3397250" cy="254793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560" y="3227500"/>
            <a:ext cx="7245135" cy="3059994"/>
          </a:xfrm>
          <a:noFill/>
        </p:spPr>
        <p:txBody>
          <a:bodyPr lIns="85579" tIns="42790" rIns="85579" bIns="42790"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4082238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480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27497" indent="-279806" defTabSz="91248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19226" indent="-223845" defTabSz="91248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566916" indent="-223845" defTabSz="91248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14606" indent="-223845" defTabSz="91248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462296" indent="-223845" defTabSz="91248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09987" indent="-223845" defTabSz="91248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357677" indent="-223845" defTabSz="91248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05367" indent="-223845" defTabSz="91248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5C38CD44-5AB6-4F51-A760-236B1C493E17}" type="slidenum">
              <a:rPr lang="en-US" sz="1300">
                <a:solidFill>
                  <a:schemeClr val="tx1"/>
                </a:solidFill>
                <a:latin typeface="Tahoma" pitchFamily="34" charset="0"/>
              </a:rPr>
              <a:pPr/>
              <a:t>21</a:t>
            </a:fld>
            <a:endParaRPr lang="en-US" sz="13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0088" y="511175"/>
            <a:ext cx="3394075" cy="25463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5712" y="3227998"/>
            <a:ext cx="7242831" cy="3059404"/>
          </a:xfrm>
          <a:noFill/>
        </p:spPr>
        <p:txBody>
          <a:bodyPr lIns="87506" tIns="43754" rIns="87506" bIns="43754"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1589630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19DCA8-9FE8-4976-8528-4EB73D61543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26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925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27497" indent="-279806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1922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56691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1460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462296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0998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35767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0536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3369CBB7-AA42-4D27-A316-D7BCE384ED24}" type="slidenum">
              <a:rPr lang="en-US" sz="1300">
                <a:solidFill>
                  <a:schemeClr val="tx1"/>
                </a:solidFill>
                <a:latin typeface="Tahoma" charset="0"/>
              </a:rPr>
              <a:pPr/>
              <a:t>32</a:t>
            </a:fld>
            <a:endParaRPr lang="en-US" sz="130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5662" cy="2547937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877" y="3227499"/>
            <a:ext cx="7240498" cy="30610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1142161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0925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27497" indent="-279806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1922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56691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14606" indent="-223845" defTabSz="910925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462296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0998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35767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05367" indent="-223845" defTabSz="9109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8CA4CF16-2807-46CF-B0A9-90CFFD812C9C}" type="slidenum">
              <a:rPr lang="en-US" sz="1300">
                <a:solidFill>
                  <a:schemeClr val="tx1"/>
                </a:solidFill>
                <a:latin typeface="Tahoma" charset="0"/>
              </a:rPr>
              <a:pPr/>
              <a:t>33</a:t>
            </a:fld>
            <a:endParaRPr lang="en-US" sz="130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5662" cy="2547937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877" y="3227499"/>
            <a:ext cx="7240498" cy="30610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470297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D88955E4-AFE8-4EF6-A280-B43FB8688273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48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999438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2255518D-A958-4FA1-8CD4-CBF5412A9BA0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49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229786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2435D0F4-CEAE-4A7F-ADA9-CF69EF331982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50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5200571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98D3E9B7-BC7D-47F3-BB33-4B1DA7AE82AA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54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70444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3"/>
          <p:cNvSpPr txBox="1">
            <a:spLocks noGrp="1" noChangeArrowheads="1"/>
          </p:cNvSpPr>
          <p:nvPr/>
        </p:nvSpPr>
        <p:spPr bwMode="auto">
          <a:xfrm>
            <a:off x="5596724" y="6458287"/>
            <a:ext cx="4277528" cy="3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73" tIns="45338" rIns="90673" bIns="45338" anchor="b"/>
          <a:lstStyle>
            <a:lvl1pPr defTabSz="923925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defTabSz="923925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defTabSz="923925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defTabSz="923925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defTabSz="923925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r">
              <a:spcBef>
                <a:spcPct val="20000"/>
              </a:spcBef>
              <a:buFontTx/>
              <a:buChar char="•"/>
            </a:pPr>
            <a:fld id="{CF75B786-2679-4ACE-A050-69924BC6E37A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 algn="r">
                <a:spcBef>
                  <a:spcPct val="20000"/>
                </a:spcBef>
                <a:buFontTx/>
                <a:buChar char="•"/>
              </a:pPr>
              <a:t>2</a:t>
            </a:fld>
            <a:endParaRPr lang="en-US" sz="1300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51200" y="511175"/>
            <a:ext cx="3397250" cy="2549525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7730" tIns="43866" rIns="87730" bIns="43866"/>
          <a:lstStyle/>
          <a:p>
            <a:endParaRPr lang="da-DK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51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D1225BD5-A3DB-4AA7-AF9F-7DE8C508DE44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55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2744645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6CE83A52-5F0D-4D64-BBA1-441E0A1C3D38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56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774812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90477ADB-1421-43C3-8BDF-0826B53F8627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57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65905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FE039F09-B412-47AC-9719-8505C2EA45E1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58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742486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2E0BAE32-63DF-4FEC-88F2-BB6FEA23799A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59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714103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5BB0FE9D-C313-4392-81E7-16BD639E2906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60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402476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8EF56517-2A27-425A-B90D-6CB61B4A77CD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61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203049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39036473-2C4C-40D7-9EDB-957343DD620B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62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81331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9C221743-14BA-4352-A917-F65ABE92FBDD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63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156197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1673AC88-F200-4CEE-B316-DA8589823620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64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15295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29824" indent="-280701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22808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571930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21053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470176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19299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368422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17544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48CD1366-E3F7-41CF-9E5D-7057117D5345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/>
              <a:t>4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0088" y="511175"/>
            <a:ext cx="3394075" cy="25463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6243" tIns="43121" rIns="86243" bIns="43121"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680342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0AC8B5B7-FDF8-4105-8125-E891FB5FECBE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65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971006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F9C9905D-CFCC-4595-8BD0-430BACEA7567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66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8885424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86CFC85C-0DB1-4538-8F3C-844BB586BB61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68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390169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6628107C-3A8E-41A6-B423-0210FAA8DA5F}" type="slidenum">
              <a:rPr lang="en-US" sz="1300">
                <a:solidFill>
                  <a:schemeClr val="tx1"/>
                </a:solidFill>
                <a:latin typeface="Tahoma" pitchFamily="34" charset="0"/>
              </a:rPr>
              <a:pPr/>
              <a:t>69</a:t>
            </a:fld>
            <a:endParaRPr lang="en-US" sz="13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3719983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34584CCA-E9DE-4433-99CF-A9E8D46603A3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72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5147937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6CBD00C3-A4BE-48A0-896D-7441EF3DB7DD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73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7966587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770E6872-C1CC-4BE2-A019-F3BEE4A0252F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74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492926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704D1219-533A-44E9-AF96-681D7D4C60EE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75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26647761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67954A69-D4F7-4E96-9245-4390DD727DC0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76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234511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BAB35E32-3E84-4D04-9BDE-65303BE45F5D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77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98371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29824" indent="-280701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22808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571930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21053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470176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19299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368422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17544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A28116F-73D9-4DB2-AB0B-EB1BF7570A06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/>
              <a:t>6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1675" y="509588"/>
            <a:ext cx="3397250" cy="2547937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877" y="3229691"/>
            <a:ext cx="7240498" cy="3058899"/>
          </a:xfrm>
          <a:noFill/>
        </p:spPr>
        <p:txBody>
          <a:bodyPr lIns="91235" tIns="45616" rIns="91235" bIns="45616"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36146642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FDA1734F-E60A-431F-A45C-1DFB204A9E9E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78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4194116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2663939E-3F2D-4A1E-AA18-071C43A7F546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79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9192306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30782152-97F9-4DDA-9BD4-68711E97C84D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80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4609244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00CF2FE6-143F-431E-AB42-6C9FE4C4C421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81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15693895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63135983-F158-4D87-821C-63133624984A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82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716279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B7E0285E-352A-4B2F-9FE0-5D467C00C3EA}" type="slidenum">
              <a:rPr lang="en-US" sz="1300">
                <a:solidFill>
                  <a:schemeClr val="tx1"/>
                </a:solidFill>
                <a:latin typeface="Tahoma" pitchFamily="34" charset="0"/>
              </a:rPr>
              <a:pPr/>
              <a:t>84</a:t>
            </a:fld>
            <a:endParaRPr lang="en-US" sz="13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6913" y="509588"/>
            <a:ext cx="3400425" cy="2549525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9376" tIns="44688" rIns="89376" bIns="44688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75624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1pPr>
            <a:lvl2pPr marL="742950" indent="-28575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2pPr>
            <a:lvl3pPr marL="11430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3pPr>
            <a:lvl4pPr marL="16002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4pPr>
            <a:lvl5pPr marL="2057400" indent="-228600" defTabSz="920750"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anose="020B0604030504040204" pitchFamily="34" charset="0"/>
              </a:defRPr>
            </a:lvl9pPr>
          </a:lstStyle>
          <a:p>
            <a:fld id="{DCFD8150-D3EA-45E0-81E1-48802B6CDF31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85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7738" y="746125"/>
            <a:ext cx="4972050" cy="3730625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724400"/>
            <a:ext cx="5026025" cy="4476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4" tIns="45592" rIns="91184" bIns="45592"/>
          <a:lstStyle/>
          <a:p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32865732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fld id="{EE01FD52-E9CF-47A8-9F7E-E7320CB5A713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89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a-DK" smtClean="0"/>
          </a:p>
        </p:txBody>
      </p:sp>
    </p:spTree>
    <p:extLst>
      <p:ext uri="{BB962C8B-B14F-4D97-AF65-F5344CB8AC3E}">
        <p14:creationId xmlns:p14="http://schemas.microsoft.com/office/powerpoint/2010/main" val="3096727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fld id="{5D33F73F-4829-4B9E-95EB-1DFCA5DFB946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90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a-DK" smtClean="0"/>
          </a:p>
        </p:txBody>
      </p:sp>
    </p:spTree>
    <p:extLst>
      <p:ext uri="{BB962C8B-B14F-4D97-AF65-F5344CB8AC3E}">
        <p14:creationId xmlns:p14="http://schemas.microsoft.com/office/powerpoint/2010/main" val="24664768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fld id="{28F1B9FF-292D-49F8-BC6C-B2CB7A2CC258}" type="slidenum">
              <a:rPr lang="en-US" altLang="da-DK" sz="1300">
                <a:solidFill>
                  <a:schemeClr val="tx1"/>
                </a:solidFill>
                <a:latin typeface="Tahoma" panose="020B0604030504040204" pitchFamily="34" charset="0"/>
              </a:rPr>
              <a:pPr/>
              <a:t>91</a:t>
            </a:fld>
            <a:endParaRPr lang="en-US" altLang="da-DK" sz="130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da-DK" smtClean="0"/>
          </a:p>
        </p:txBody>
      </p:sp>
    </p:spTree>
    <p:extLst>
      <p:ext uri="{BB962C8B-B14F-4D97-AF65-F5344CB8AC3E}">
        <p14:creationId xmlns:p14="http://schemas.microsoft.com/office/powerpoint/2010/main" val="80283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29824" indent="-280701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22808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571930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21053" indent="-224562" defTabSz="89512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470176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19299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368422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17544" indent="-224562" defTabSz="89512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B1F03919-C87B-4860-85B9-97E34342C96D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/>
              <a:t>7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0088" y="511175"/>
            <a:ext cx="3394075" cy="25463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6235" tIns="43117" rIns="86235" bIns="43117"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17186987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65C2A-B167-406B-B9B6-E0EF012EAC5F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36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0718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27497" indent="-279806" defTabSz="890718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19226" indent="-223845" defTabSz="890718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566916" indent="-223845" defTabSz="890718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14606" indent="-223845" defTabSz="890718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462296" indent="-223845" defTabSz="890718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09987" indent="-223845" defTabSz="890718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357677" indent="-223845" defTabSz="890718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05367" indent="-223845" defTabSz="890718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E8E0F329-C5FA-4FA1-8754-3C40DE19A97E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/>
              <a:t>128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1675" y="508000"/>
            <a:ext cx="3397250" cy="2549525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560" y="3227499"/>
            <a:ext cx="7245134" cy="3061089"/>
          </a:xfrm>
          <a:noFill/>
        </p:spPr>
        <p:txBody>
          <a:bodyPr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3103242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3"/>
          <p:cNvSpPr txBox="1">
            <a:spLocks noGrp="1" noChangeArrowheads="1"/>
          </p:cNvSpPr>
          <p:nvPr/>
        </p:nvSpPr>
        <p:spPr bwMode="auto">
          <a:xfrm>
            <a:off x="5593696" y="6457573"/>
            <a:ext cx="4280554" cy="34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36" tIns="44619" rIns="89236" bIns="44619" anchor="b"/>
          <a:lstStyle>
            <a:lvl1pPr defTabSz="911225">
              <a:defRPr sz="3600">
                <a:solidFill>
                  <a:srgbClr val="666666"/>
                </a:solidFill>
                <a:latin typeface="Verdana" pitchFamily="34" charset="0"/>
              </a:defRPr>
            </a:lvl1pPr>
            <a:lvl2pPr marL="742950" indent="-285750" defTabSz="911225"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marL="1143000" indent="-228600" defTabSz="911225"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marL="1600200" indent="-228600" defTabSz="911225"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marL="2057400" indent="-228600" defTabSz="911225"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r">
              <a:spcBef>
                <a:spcPct val="20000"/>
              </a:spcBef>
              <a:buFontTx/>
              <a:buChar char="•"/>
            </a:pPr>
            <a:fld id="{6C0CCF5C-BFF4-4477-8660-5FA0149DC83B}" type="slidenum">
              <a:rPr lang="en-US" sz="1300">
                <a:solidFill>
                  <a:schemeClr val="tx1"/>
                </a:solidFill>
                <a:latin typeface="Tahoma" pitchFamily="34" charset="0"/>
              </a:rPr>
              <a:pPr algn="r">
                <a:spcBef>
                  <a:spcPct val="20000"/>
                </a:spcBef>
                <a:buFontTx/>
                <a:buChar char="•"/>
              </a:pPr>
              <a:t>9</a:t>
            </a:fld>
            <a:endParaRPr lang="en-US" sz="13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6438" y="509588"/>
            <a:ext cx="3397250" cy="2547937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5477" y="3227690"/>
            <a:ext cx="7243298" cy="30598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375" tIns="44187" rIns="88375" bIns="44187"/>
          <a:lstStyle/>
          <a:p>
            <a:pPr eaLnBrk="1" hangingPunct="1"/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61307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9668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29824" indent="-280701" defTabSz="89668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22808" indent="-224562" defTabSz="89668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571930" indent="-224562" defTabSz="89668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21053" indent="-224562" defTabSz="896687" eaLnBrk="0" hangingPunct="0"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470176" indent="-224562" defTabSz="89668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19299" indent="-224562" defTabSz="89668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368422" indent="-224562" defTabSz="89668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17544" indent="-224562" defTabSz="896687" eaLnBrk="0" fontAlgn="base" hangingPunct="0">
              <a:spcBef>
                <a:spcPct val="0"/>
              </a:spcBef>
              <a:spcAft>
                <a:spcPct val="0"/>
              </a:spcAft>
              <a:defRPr sz="35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BA979AA8-AA2F-49FD-8DC3-8D44B8B5D7D3}" type="slidenum">
              <a:rPr lang="en-US" sz="1300">
                <a:solidFill>
                  <a:srgbClr val="000000"/>
                </a:solidFill>
                <a:latin typeface="Tahoma" pitchFamily="34" charset="0"/>
              </a:rPr>
              <a:pPr/>
              <a:t>10</a:t>
            </a:fld>
            <a:endParaRPr lang="en-US" sz="13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6877" y="3227500"/>
            <a:ext cx="7240498" cy="3059995"/>
          </a:xfrm>
          <a:noFill/>
        </p:spPr>
        <p:txBody>
          <a:bodyPr lIns="89038" tIns="44517" rIns="89038" bIns="44517"/>
          <a:lstStyle/>
          <a:p>
            <a:endParaRPr lang="da-DK" smtClean="0"/>
          </a:p>
        </p:txBody>
      </p:sp>
    </p:spTree>
    <p:extLst>
      <p:ext uri="{BB962C8B-B14F-4D97-AF65-F5344CB8AC3E}">
        <p14:creationId xmlns:p14="http://schemas.microsoft.com/office/powerpoint/2010/main" val="314139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F9530F-0AE2-418A-BB2E-F941EF9F952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 defTabSz="931863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fld id="{80E2DD64-BA43-45AD-BAD5-4BC14727CB7F}" type="slidenum">
              <a:rPr lang="en-US" sz="1300">
                <a:solidFill>
                  <a:schemeClr val="tx1"/>
                </a:solidFill>
                <a:latin typeface="Tahoma" pitchFamily="34" charset="0"/>
              </a:rPr>
              <a:pPr/>
              <a:t>13</a:t>
            </a:fld>
            <a:endParaRPr lang="en-US" sz="130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6913" y="509588"/>
            <a:ext cx="3400425" cy="2549525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5526" y="3227956"/>
            <a:ext cx="7243200" cy="3060208"/>
          </a:xfrm>
          <a:noFill/>
        </p:spPr>
        <p:txBody>
          <a:bodyPr lIns="89373" tIns="44687" rIns="89373" bIns="44687"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75132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13438" y="577850"/>
            <a:ext cx="1827212" cy="31464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577850"/>
            <a:ext cx="5329238" cy="31464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8" y="577850"/>
            <a:ext cx="7021512" cy="11906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2159000"/>
            <a:ext cx="3578225" cy="1565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2425" y="2159000"/>
            <a:ext cx="3578225" cy="15652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2159000"/>
            <a:ext cx="3578225" cy="156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2425" y="2159000"/>
            <a:ext cx="3578225" cy="156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94" name="Line 14"/>
          <p:cNvSpPr>
            <a:spLocks noChangeShapeType="1"/>
          </p:cNvSpPr>
          <p:nvPr/>
        </p:nvSpPr>
        <p:spPr bwMode="auto">
          <a:xfrm>
            <a:off x="0" y="1079500"/>
            <a:ext cx="9144000" cy="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558100" name="Picture 20" descr="Dinex payoff 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80238" y="6165850"/>
            <a:ext cx="1795462" cy="393700"/>
          </a:xfrm>
          <a:prstGeom prst="rect">
            <a:avLst/>
          </a:prstGeom>
          <a:noFill/>
        </p:spPr>
      </p:pic>
      <p:sp>
        <p:nvSpPr>
          <p:cNvPr id="558095" name="Line 15"/>
          <p:cNvSpPr>
            <a:spLocks noChangeShapeType="1"/>
          </p:cNvSpPr>
          <p:nvPr/>
        </p:nvSpPr>
        <p:spPr bwMode="auto">
          <a:xfrm>
            <a:off x="7916863" y="0"/>
            <a:ext cx="0" cy="6858000"/>
          </a:xfrm>
          <a:prstGeom prst="line">
            <a:avLst/>
          </a:prstGeom>
          <a:noFill/>
          <a:ln w="3175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8101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719138" y="577850"/>
            <a:ext cx="70215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Klik for at redigere titeltypografi i masteren</a:t>
            </a:r>
          </a:p>
        </p:txBody>
      </p:sp>
      <p:sp>
        <p:nvSpPr>
          <p:cNvPr id="55810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1800" y="2159000"/>
            <a:ext cx="730885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Klik for at redigere teksttypografierne i masteren</a:t>
            </a:r>
          </a:p>
          <a:p>
            <a:pPr lvl="1"/>
            <a:r>
              <a:rPr lang="en-GB" smtClean="0"/>
              <a:t>Andet niveau</a:t>
            </a:r>
          </a:p>
          <a:p>
            <a:pPr lvl="2"/>
            <a:r>
              <a:rPr lang="en-GB" smtClean="0"/>
              <a:t>Tredje niveau</a:t>
            </a:r>
          </a:p>
        </p:txBody>
      </p:sp>
      <p:sp>
        <p:nvSpPr>
          <p:cNvPr id="558103" name="Text Box 23"/>
          <p:cNvSpPr txBox="1">
            <a:spLocks noChangeArrowheads="1"/>
          </p:cNvSpPr>
          <p:nvPr/>
        </p:nvSpPr>
        <p:spPr bwMode="auto">
          <a:xfrm>
            <a:off x="719138" y="4724400"/>
            <a:ext cx="302418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a-DK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666666"/>
          </a:solidFill>
          <a:latin typeface="Verdana" pitchFamily="34" charset="0"/>
        </a:defRPr>
      </a:lvl9pPr>
    </p:titleStyle>
    <p:bodyStyle>
      <a:lvl1pPr marL="330200" indent="-3302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Font typeface="Monotype Sorts" charset="2"/>
        <a:buBlip>
          <a:blip r:embed="rId15"/>
        </a:buBlip>
        <a:defRPr sz="2200">
          <a:solidFill>
            <a:schemeClr val="bg2"/>
          </a:solidFill>
          <a:latin typeface="+mn-lt"/>
          <a:ea typeface="+mn-ea"/>
          <a:cs typeface="+mn-cs"/>
        </a:defRPr>
      </a:lvl1pPr>
      <a:lvl2pPr marL="812800" indent="-2794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2pPr>
      <a:lvl3pPr marL="12446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C0128"/>
        </a:buClr>
        <a:buSzPct val="75000"/>
        <a:buBlip>
          <a:blip r:embed="rId15"/>
        </a:buBlip>
        <a:defRPr sz="22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6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1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7" Type="http://schemas.openxmlformats.org/officeDocument/2006/relationships/image" Target="../media/image2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u0OLlvlRdj8&amp;feature=plcp" TargetMode="External"/><Relationship Id="rId3" Type="http://schemas.openxmlformats.org/officeDocument/2006/relationships/hyperlink" Target="http://www.youtube.com/watch?v=EzsU-7FVWhw&amp;feature=relmfu" TargetMode="External"/><Relationship Id="rId7" Type="http://schemas.openxmlformats.org/officeDocument/2006/relationships/hyperlink" Target="http://www.youtube.com/watch?v=nLuSXAjeknM&amp;feature=plcp" TargetMode="External"/><Relationship Id="rId2" Type="http://schemas.openxmlformats.org/officeDocument/2006/relationships/hyperlink" Target="http://www.youtube.com/watch?v=d9a3H3Abj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4LM03WIbL-M&amp;feature=relmfu" TargetMode="External"/><Relationship Id="rId11" Type="http://schemas.openxmlformats.org/officeDocument/2006/relationships/hyperlink" Target="https://www.youtube.com/watch?v=vrP0tGLCSKc" TargetMode="External"/><Relationship Id="rId5" Type="http://schemas.openxmlformats.org/officeDocument/2006/relationships/hyperlink" Target="http://www.youtube.com/watch?v=p8VdIwYmUaw&amp;feature=context-cha" TargetMode="External"/><Relationship Id="rId10" Type="http://schemas.openxmlformats.org/officeDocument/2006/relationships/hyperlink" Target="https://www.youtube.com/watch?v=uipB2eecBDE" TargetMode="External"/><Relationship Id="rId4" Type="http://schemas.openxmlformats.org/officeDocument/2006/relationships/hyperlink" Target="http://www.youtube.com/watch?v=eOzCI9A1gEk&amp;feature=related" TargetMode="External"/><Relationship Id="rId9" Type="http://schemas.openxmlformats.org/officeDocument/2006/relationships/hyperlink" Target="https://www.youtube.com/watch?v=8mxmD5hjM9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aem.dinex.dk/en/downloads/certific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emf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47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em.dinex.dk/en/downloads" TargetMode="Externa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d/le8ItSbTKNVvN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cid:image006.png@01D12DFE.C8E6B140" TargetMode="External"/><Relationship Id="rId7" Type="http://schemas.openxmlformats.org/officeDocument/2006/relationships/image" Target="cid:image004.png@01D12DF7.95B7FC90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cid:image001.png@01D12DF4.E663B7E0" TargetMode="External"/><Relationship Id="rId4" Type="http://schemas.openxmlformats.org/officeDocument/2006/relationships/image" Target="../media/image92.png"/><Relationship Id="rId9" Type="http://schemas.openxmlformats.org/officeDocument/2006/relationships/image" Target="cid:image005.png@01D12DF7.95B7FC90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cid:image007.png@01D12DFB.27BE01E0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2.png"/><Relationship Id="rId7" Type="http://schemas.openxmlformats.org/officeDocument/2006/relationships/image" Target="../media/image1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2.png"/><Relationship Id="rId7" Type="http://schemas.openxmlformats.org/officeDocument/2006/relationships/image" Target="../media/image15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cid:image006.png@01D12DFE.C8E6B140" TargetMode="External"/><Relationship Id="rId7" Type="http://schemas.openxmlformats.org/officeDocument/2006/relationships/image" Target="cid:image004.png@01D12DF7.95B7FC90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cid:image001.png@01D12DF4.E663B7E0" TargetMode="External"/><Relationship Id="rId4" Type="http://schemas.openxmlformats.org/officeDocument/2006/relationships/image" Target="../media/image92.png"/><Relationship Id="rId9" Type="http://schemas.openxmlformats.org/officeDocument/2006/relationships/image" Target="cid:image005.png@01D12DF7.95B7FC90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emf"/><Relationship Id="rId4" Type="http://schemas.openxmlformats.org/officeDocument/2006/relationships/image" Target="../media/image201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emf"/><Relationship Id="rId4" Type="http://schemas.openxmlformats.org/officeDocument/2006/relationships/image" Target="../media/image201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412776"/>
            <a:ext cx="5544616" cy="43165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24000">
              <a:lnSpc>
                <a:spcPct val="90000"/>
              </a:lnSpc>
              <a:buFontTx/>
              <a:buBlip>
                <a:blip r:embed="rId3"/>
              </a:buBlip>
            </a:pP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Датское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семейное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предприятие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000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Компания основана в</a:t>
            </a:r>
            <a:r>
              <a:rPr lang="da-DK" sz="1800" dirty="0" smtClean="0">
                <a:latin typeface="Times New Roman" pitchFamily="18" charset="0"/>
                <a:cs typeface="Times New Roman" pitchFamily="18" charset="0"/>
              </a:rPr>
              <a:t> 1982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году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Йоргеном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Гретой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Динесен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da-DK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324000">
              <a:lnSpc>
                <a:spcPct val="105000"/>
              </a:lnSpc>
              <a:buFontTx/>
              <a:buBlip>
                <a:blip r:embed="rId3"/>
              </a:buBlip>
            </a:pPr>
            <a:endParaRPr lang="ru-RU" sz="1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000">
              <a:lnSpc>
                <a:spcPct val="105000"/>
              </a:lnSpc>
              <a:buFontTx/>
              <a:buBlip>
                <a:blip r:embed="rId3"/>
              </a:buBlip>
            </a:pP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Сертификаты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05000"/>
              </a:lnSpc>
              <a:buNone/>
            </a:pP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ISO 9001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ISO 14001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ISO/TS 1694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da-DK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324000">
              <a:lnSpc>
                <a:spcPct val="105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году владельцы: </a:t>
            </a:r>
          </a:p>
          <a:p>
            <a:pPr marL="324000" indent="330200">
              <a:lnSpc>
                <a:spcPct val="105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Торбен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Динесен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81%, </a:t>
            </a:r>
          </a:p>
          <a:p>
            <a:pPr marL="324000" indent="330200">
              <a:lnSpc>
                <a:spcPct val="105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Совладелец 15%, </a:t>
            </a:r>
          </a:p>
          <a:p>
            <a:pPr marL="324000" indent="0">
              <a:lnSpc>
                <a:spcPct val="105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- Менеджмент 4%.</a:t>
            </a:r>
          </a:p>
          <a:p>
            <a:pPr marL="324000">
              <a:lnSpc>
                <a:spcPct val="90000"/>
              </a:lnSpc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2015 оборот группы 200 млн евро </a:t>
            </a:r>
            <a:endParaRPr lang="da-DK" sz="1800" dirty="0">
              <a:latin typeface="Times New Roman" pitchFamily="18" charset="0"/>
              <a:cs typeface="Times New Roman" pitchFamily="18" charset="0"/>
            </a:endParaRPr>
          </a:p>
          <a:p>
            <a:pPr marL="324000" indent="0">
              <a:lnSpc>
                <a:spcPct val="105000"/>
              </a:lnSpc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indent="330200">
              <a:lnSpc>
                <a:spcPct val="105000"/>
              </a:lnSpc>
              <a:buNone/>
            </a:pPr>
            <a:endParaRPr lang="da-DK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71493" name="Picture 5" descr="Vinder entrepreneu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672408" cy="48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7538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da-DK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ru-RU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руппа</a:t>
            </a:r>
            <a:endParaRPr lang="da-DK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6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endParaRPr lang="da-DK" sz="4400">
              <a:solidFill>
                <a:srgbClr val="F8A800"/>
              </a:solidFill>
              <a:latin typeface="Times New Roman" pitchFamily="18" charset="0"/>
            </a:endParaRPr>
          </a:p>
        </p:txBody>
      </p:sp>
      <p:sp>
        <p:nvSpPr>
          <p:cNvPr id="19354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170557"/>
            <a:ext cx="4283968" cy="6463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Китай: завод (2011)</a:t>
            </a:r>
            <a:endParaRPr lang="en-GB" sz="28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541" name="Text Box 11"/>
          <p:cNvSpPr txBox="1">
            <a:spLocks noChangeArrowheads="1"/>
          </p:cNvSpPr>
          <p:nvPr/>
        </p:nvSpPr>
        <p:spPr bwMode="auto">
          <a:xfrm>
            <a:off x="808038" y="243205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eaLnBrk="0" hangingPunct="0"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endParaRPr lang="da-DK" sz="2400"/>
          </a:p>
        </p:txBody>
      </p:sp>
      <p:pic>
        <p:nvPicPr>
          <p:cNvPr id="19354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40619"/>
            <a:ext cx="3443287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3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0"/>
            <a:ext cx="49434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28813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139952" y="4149080"/>
            <a:ext cx="349157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 sz="1600" b="1">
                <a:solidFill>
                  <a:srgbClr val="FFFF00"/>
                </a:solidFill>
                <a:latin typeface="Arial" pitchFamily="34" charset="0"/>
              </a:defRPr>
            </a:lvl1pPr>
            <a:lvl2pPr marL="1081088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2pPr>
            <a:lvl3pPr marL="1717675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3pPr>
            <a:lvl4pPr marL="2354263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4pPr>
            <a:lvl5pPr marL="2990850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6"/>
              </a:buBlip>
            </a:pPr>
            <a:r>
              <a:rPr lang="en-GB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GB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2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производственных </a:t>
            </a:r>
            <a:r>
              <a:rPr lang="ru-RU" sz="2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 складских 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площадей</a:t>
            </a:r>
            <a:endParaRPr lang="da-DK" sz="28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412875"/>
            <a:ext cx="7560840" cy="1224037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Поломка субстрата.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– просчеты в конструировании внутреннего дизайна, использование неправильных материалов и т.д.</a:t>
            </a:r>
            <a:endParaRPr lang="da-DK" altLang="da-D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3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708920"/>
            <a:ext cx="4029104" cy="3020169"/>
          </a:xfrm>
        </p:spPr>
      </p:pic>
      <p:pic>
        <p:nvPicPr>
          <p:cNvPr id="358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19"/>
            <a:ext cx="4029192" cy="30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3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использовании некачественных компонентов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7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021512" cy="585787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 IV/V SCR 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67" name="Content Placeholder 2"/>
          <p:cNvSpPr>
            <a:spLocks noGrp="1"/>
          </p:cNvSpPr>
          <p:nvPr>
            <p:ph sz="half" idx="1"/>
          </p:nvPr>
        </p:nvSpPr>
        <p:spPr>
          <a:xfrm>
            <a:off x="35496" y="1340768"/>
            <a:ext cx="4044255" cy="2616101"/>
          </a:xfrm>
        </p:spPr>
        <p:txBody>
          <a:bodyPr/>
          <a:lstStyle/>
          <a:p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тестирует </a:t>
            </a:r>
            <a:r>
              <a:rPr lang="ru-RU" altLang="da-D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продукцию Евро-4 и 5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результатов с ОЕМ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Шумопонижение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Противодавление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на расход топлива</a:t>
            </a:r>
            <a:endParaRPr lang="da-DK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287" y="1484784"/>
            <a:ext cx="489821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93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3568" y="-27384"/>
            <a:ext cx="6624538" cy="1077218"/>
          </a:xfrm>
        </p:spPr>
        <p:txBody>
          <a:bodyPr/>
          <a:lstStyle/>
          <a:p>
            <a:pPr algn="ctr"/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принцип в разработке – «установил и поехал»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139952" cy="4216539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Точный аналог ОЕ:</a:t>
            </a:r>
          </a:p>
          <a:p>
            <a:pPr lvl="1"/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Идентичный  внешний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endParaRPr lang="en-US" alt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100% совпадение размеров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ОЕ системы на </a:t>
            </a:r>
            <a:r>
              <a:rPr lang="da-DK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влияет на другие параметры, такие, как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газовых потоков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дозирования </a:t>
            </a:r>
            <a:r>
              <a:rPr lang="en-US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AdBlue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Прошивка двигателя</a:t>
            </a:r>
            <a:endParaRPr lang="en-US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792662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13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51520" y="44624"/>
            <a:ext cx="6337002" cy="584775"/>
          </a:xfrm>
        </p:spPr>
        <p:txBody>
          <a:bodyPr/>
          <a:lstStyle/>
          <a:p>
            <a:pPr algn="ctr"/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 IV 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196752"/>
            <a:ext cx="3759200" cy="4745915"/>
          </a:xfrm>
        </p:spPr>
        <p:txBody>
          <a:bodyPr/>
          <a:lstStyle/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 расход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AdBlue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жесткого контроля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Nox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только мониторинг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перехода в аварийный режим, когда система не работает правильно;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ограничения крутящего момента, когда система не работает правильно.</a:t>
            </a:r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0" name="Content Placeholder 3"/>
          <p:cNvSpPr>
            <a:spLocks noGrp="1"/>
          </p:cNvSpPr>
          <p:nvPr>
            <p:ph sz="half" idx="2"/>
          </p:nvPr>
        </p:nvSpPr>
        <p:spPr>
          <a:xfrm>
            <a:off x="4162425" y="1196752"/>
            <a:ext cx="3577927" cy="5256584"/>
          </a:xfrm>
        </p:spPr>
        <p:txBody>
          <a:bodyPr/>
          <a:lstStyle/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 расход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AdBlue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Жесткий контроль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выхлопной трубе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перехода в аварийный режим, когда система не работает правильно;</a:t>
            </a: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Включается ограничение крутящего момента, когда система не работает правильно.</a:t>
            </a:r>
          </a:p>
        </p:txBody>
      </p:sp>
    </p:spTree>
    <p:extLst>
      <p:ext uri="{BB962C8B-B14F-4D97-AF65-F5344CB8AC3E}">
        <p14:creationId xmlns:p14="http://schemas.microsoft.com/office/powerpoint/2010/main" val="256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912768" cy="1077218"/>
          </a:xfrm>
        </p:spPr>
        <p:txBody>
          <a:bodyPr/>
          <a:lstStyle/>
          <a:p>
            <a:r>
              <a:rPr lang="en-US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 – </a:t>
            </a:r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Дизельный окислительный катализатор 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79512" y="1187450"/>
            <a:ext cx="7272808" cy="1138238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катализатора – открытый фильтр.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– Драгоценные металлы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(Pt, </a:t>
            </a:r>
            <a:r>
              <a:rPr lang="en-US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Rh)</a:t>
            </a: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носители – </a:t>
            </a:r>
            <a:r>
              <a:rPr lang="ru-RU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кордиерит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металл, керамика. 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355850"/>
            <a:ext cx="4818063" cy="2703513"/>
          </a:xfrm>
        </p:spPr>
      </p:pic>
      <p:sp>
        <p:nvSpPr>
          <p:cNvPr id="40965" name="Content Placeholder 3"/>
          <p:cNvSpPr>
            <a:spLocks noGrp="1"/>
          </p:cNvSpPr>
          <p:nvPr>
            <p:ph sz="half" idx="2"/>
          </p:nvPr>
        </p:nvSpPr>
        <p:spPr>
          <a:xfrm>
            <a:off x="1169988" y="5059363"/>
            <a:ext cx="5634260" cy="1348061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2CO + 2O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2CO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 + 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2NO + 2O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2NO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для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DPF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a-DK" altLang="da-DK" sz="24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20612" r="6891" b="17508"/>
          <a:stretch>
            <a:fillRect/>
          </a:stretch>
        </p:blipFill>
        <p:spPr bwMode="auto">
          <a:xfrm rot="6058255">
            <a:off x="4275136" y="3632272"/>
            <a:ext cx="31623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10582"/>
            <a:ext cx="4536504" cy="30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6912768" cy="1077218"/>
          </a:xfrm>
        </p:spPr>
        <p:txBody>
          <a:bodyPr/>
          <a:lstStyle/>
          <a:p>
            <a:r>
              <a:rPr lang="en-US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 – </a:t>
            </a:r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Дизельный окислительный катализатор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3789040"/>
            <a:ext cx="4342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катализатора –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фильтр</a:t>
            </a:r>
            <a:endParaRPr lang="da-DK" dirty="0"/>
          </a:p>
        </p:txBody>
      </p:sp>
      <p:pic>
        <p:nvPicPr>
          <p:cNvPr id="13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204314"/>
            <a:ext cx="4702324" cy="2506268"/>
          </a:xfrm>
        </p:spPr>
      </p:pic>
    </p:spTree>
    <p:extLst>
      <p:ext uri="{BB962C8B-B14F-4D97-AF65-F5344CB8AC3E}">
        <p14:creationId xmlns:p14="http://schemas.microsoft.com/office/powerpoint/2010/main" val="22132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07504" y="107921"/>
            <a:ext cx="7488956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важные параметры для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268413"/>
            <a:ext cx="4608512" cy="4302716"/>
          </a:xfrm>
        </p:spPr>
        <p:txBody>
          <a:bodyPr/>
          <a:lstStyle/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ЗАГРУЗКА драгметаллами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(Pt,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Rh);</a:t>
            </a:r>
            <a:endParaRPr lang="ru-RU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если загрузка отсутствует, то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в какой-то степени работать, но установленный за ним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быстро выйдет из строя (на всех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LCV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уровня Евро-4 и выше за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DPF)</a:t>
            </a:r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20612" r="6891" b="17508"/>
          <a:stretch>
            <a:fillRect/>
          </a:stretch>
        </p:blipFill>
        <p:spPr bwMode="auto">
          <a:xfrm rot="6058255">
            <a:off x="4851200" y="2073054"/>
            <a:ext cx="31623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69875" y="26640"/>
            <a:ext cx="7021513" cy="1077218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 </a:t>
            </a:r>
            <a:b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некачественными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356908"/>
            <a:ext cx="4230688" cy="3748719"/>
          </a:xfrm>
        </p:spPr>
        <p:txBody>
          <a:bodyPr/>
          <a:lstStyle/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Поломка субстрата из-за низкого качества материалов.</a:t>
            </a:r>
          </a:p>
          <a:p>
            <a:pPr marL="0" indent="0">
              <a:buNone/>
            </a:pPr>
            <a:endParaRPr lang="en-US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Прогорание субстрата из-за неправильной загрузки и некачественного топлива.</a:t>
            </a:r>
            <a:endParaRPr lang="ru-RU" altLang="da-D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Блокирование субстрата из-за низкого качества топлива или неисправности двигателя.</a:t>
            </a:r>
            <a:endParaRPr lang="da-DK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6350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98800"/>
            <a:ext cx="4139952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07504" y="118591"/>
            <a:ext cx="7021513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Сажевые фильтры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223963"/>
            <a:ext cx="7662863" cy="1938992"/>
          </a:xfrm>
        </p:spPr>
        <p:txBody>
          <a:bodyPr/>
          <a:lstStyle/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катализатора – закрытый фильтр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керамика и </a:t>
            </a:r>
            <a:r>
              <a:rPr lang="ru-RU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кордиерит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различных исполнениях, с покрытием и без.</a:t>
            </a:r>
            <a:endParaRPr lang="en-US" altLang="da-DK" sz="20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Важные параметры: пористость материала, загрузка драгметаллами, способность к регенерации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da-DK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0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3082925"/>
            <a:ext cx="4065588" cy="2400300"/>
          </a:xfrm>
        </p:spPr>
      </p:pic>
      <p:sp>
        <p:nvSpPr>
          <p:cNvPr id="45061" name="Content Placeholder 3"/>
          <p:cNvSpPr>
            <a:spLocks noGrp="1"/>
          </p:cNvSpPr>
          <p:nvPr>
            <p:ph sz="half" idx="2"/>
          </p:nvPr>
        </p:nvSpPr>
        <p:spPr>
          <a:xfrm>
            <a:off x="917575" y="5226050"/>
            <a:ext cx="6697663" cy="163195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+ 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NO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</a:pP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+ NO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NO (300</a:t>
            </a:r>
            <a:r>
              <a:rPr lang="en-US" altLang="da-DK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>
              <a:spcBef>
                <a:spcPct val="0"/>
              </a:spcBef>
            </a:pP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+ 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0"/>
              </a:spcBef>
            </a:pP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+ 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CO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(600</a:t>
            </a:r>
            <a:r>
              <a:rPr lang="en-US" altLang="da-DK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>
              <a:spcBef>
                <a:spcPct val="0"/>
              </a:spcBef>
            </a:pP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= Soot</a:t>
            </a:r>
            <a:endParaRPr lang="da-DK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14363" r="11465" b="9036"/>
          <a:stretch>
            <a:fillRect/>
          </a:stretch>
        </p:blipFill>
        <p:spPr>
          <a:xfrm>
            <a:off x="683568" y="1124744"/>
            <a:ext cx="3211512" cy="2671762"/>
          </a:xfrm>
        </p:spPr>
      </p:pic>
      <p:pic>
        <p:nvPicPr>
          <p:cNvPr id="49156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8028" r="31049" b="10118"/>
          <a:stretch>
            <a:fillRect/>
          </a:stretch>
        </p:blipFill>
        <p:spPr>
          <a:xfrm>
            <a:off x="4716463" y="1484784"/>
            <a:ext cx="3024187" cy="4146550"/>
          </a:xfrm>
        </p:spPr>
      </p:pic>
      <p:pic>
        <p:nvPicPr>
          <p:cNvPr id="4915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221088"/>
            <a:ext cx="39719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118591"/>
            <a:ext cx="7021513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Сажевые фильтры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447" y="3789040"/>
            <a:ext cx="4342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катализатора – закрытый фильтр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33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7704856" cy="646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Америка: завод (2012)</a:t>
            </a:r>
            <a:endParaRPr lang="da-DK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59"/>
            <a:ext cx="73723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26562" y="4869160"/>
            <a:ext cx="7369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SzPct val="75000"/>
              <a:buFontTx/>
              <a:buBlip>
                <a:blip r:embed="rId4"/>
              </a:buBlip>
            </a:pPr>
            <a:r>
              <a:rPr lang="ru-RU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da-DK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,000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производственных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складских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площадей </a:t>
            </a:r>
            <a:endParaRPr lang="da-DK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4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07504" y="28575"/>
            <a:ext cx="6840760" cy="584775"/>
          </a:xfrm>
        </p:spPr>
        <p:txBody>
          <a:bodyPr/>
          <a:lstStyle/>
          <a:p>
            <a:pPr algn="ctr"/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важные параметры для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196975"/>
            <a:ext cx="3888432" cy="3724096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загрузка драгметаллами.</a:t>
            </a:r>
          </a:p>
          <a:p>
            <a:pPr marL="0" indent="0">
              <a:buNone/>
            </a:pP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плотность ячеек.</a:t>
            </a:r>
            <a:endParaRPr lang="ru-RU" alt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ВАЖНО!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Установленный впереди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соответствовать фильтру, так как он генерирует тепло и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нужны для регенерации фильтра.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7338"/>
            <a:ext cx="4897438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6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107504" y="107921"/>
            <a:ext cx="6765627" cy="584775"/>
          </a:xfrm>
        </p:spPr>
        <p:txBody>
          <a:bodyPr/>
          <a:lstStyle/>
          <a:p>
            <a:pPr algn="ctr"/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 некачественными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7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272125"/>
            <a:ext cx="4896222" cy="2012859"/>
          </a:xfrm>
        </p:spPr>
        <p:txBody>
          <a:bodyPr/>
          <a:lstStyle/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Поломка субстрата из-за низкого качества материалов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Прогорание субстрата из-за неправильной загрузки или некорректной установки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64" y="1125538"/>
            <a:ext cx="35179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4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-36512" y="107921"/>
            <a:ext cx="7021512" cy="584775"/>
          </a:xfrm>
        </p:spPr>
        <p:txBody>
          <a:bodyPr/>
          <a:lstStyle/>
          <a:p>
            <a:pPr algn="ctr"/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с некачественными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DPF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124744"/>
            <a:ext cx="7704856" cy="1840504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 из строя турбокомпрессора из-за блокирования фильтра по причине некачественного масла, топлива, неисправности двигателя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Блокирование фильтра из-за плохой регенерации или неподходящего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DOC.</a:t>
            </a:r>
            <a:endParaRPr lang="da-DK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3140569"/>
            <a:ext cx="2592288" cy="3456385"/>
          </a:xfrm>
        </p:spPr>
      </p:pic>
      <p:pic>
        <p:nvPicPr>
          <p:cNvPr id="4813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2" y="3140968"/>
            <a:ext cx="460851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5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79512" y="100807"/>
            <a:ext cx="7021512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Scania EURO VI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Scania DC13 engine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3708400" cy="2000548"/>
          </a:xfrm>
        </p:spPr>
        <p:txBody>
          <a:bodyPr/>
          <a:lstStyle/>
          <a:p>
            <a:pPr marL="0" indent="0">
              <a:buNone/>
            </a:pP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Scania 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EGR 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с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DOC 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DPF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altLang="da-DK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 в сочетании с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SCR 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системой достигается уровень 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 6. </a:t>
            </a:r>
            <a:endParaRPr lang="da-DK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192" y="1124743"/>
            <a:ext cx="2762176" cy="307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5148584" cy="2883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65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79512" y="66676"/>
            <a:ext cx="7021512" cy="1077913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 LF/CF series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395288" y="1628800"/>
            <a:ext cx="3960812" cy="3490186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 LF 45/LF 55/CF 65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uses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21454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21461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21456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21463</a:t>
            </a:r>
          </a:p>
        </p:txBody>
      </p:sp>
      <p:pic>
        <p:nvPicPr>
          <p:cNvPr id="51204" name="Satura vietturis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484313"/>
            <a:ext cx="2987675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46475"/>
            <a:ext cx="360045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1665" r="18889" b="10417"/>
          <a:stretch>
            <a:fillRect/>
          </a:stretch>
        </p:blipFill>
        <p:spPr bwMode="auto">
          <a:xfrm>
            <a:off x="2605088" y="4532313"/>
            <a:ext cx="25273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8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18613" r="10416" b="18610"/>
          <a:stretch>
            <a:fillRect/>
          </a:stretch>
        </p:blipFill>
        <p:spPr bwMode="auto">
          <a:xfrm rot="-1312675">
            <a:off x="5891213" y="3016250"/>
            <a:ext cx="24384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01008"/>
            <a:ext cx="3240087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itle 1"/>
          <p:cNvSpPr>
            <a:spLocks noGrp="1"/>
          </p:cNvSpPr>
          <p:nvPr>
            <p:ph type="title"/>
          </p:nvPr>
        </p:nvSpPr>
        <p:spPr>
          <a:xfrm>
            <a:off x="30422" y="115869"/>
            <a:ext cx="7021512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DAF CF/XF series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29" name="Content Placeholder 2"/>
          <p:cNvSpPr>
            <a:spLocks noGrp="1"/>
          </p:cNvSpPr>
          <p:nvPr>
            <p:ph idx="1"/>
          </p:nvPr>
        </p:nvSpPr>
        <p:spPr>
          <a:xfrm>
            <a:off x="431800" y="1700808"/>
            <a:ext cx="3708400" cy="3785652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 CF 75/CF 85/XF 105 uses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21441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21448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22312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21462</a:t>
            </a:r>
          </a:p>
        </p:txBody>
      </p:sp>
      <p:pic>
        <p:nvPicPr>
          <p:cNvPr id="5223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17635"/>
          <a:stretch>
            <a:fillRect/>
          </a:stretch>
        </p:blipFill>
        <p:spPr bwMode="auto">
          <a:xfrm>
            <a:off x="5508625" y="1100138"/>
            <a:ext cx="287972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7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 b="20660"/>
          <a:stretch>
            <a:fillRect/>
          </a:stretch>
        </p:blipFill>
        <p:spPr bwMode="auto">
          <a:xfrm>
            <a:off x="2178050" y="4797425"/>
            <a:ext cx="26812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0834" r="19722" b="11250"/>
          <a:stretch>
            <a:fillRect/>
          </a:stretch>
        </p:blipFill>
        <p:spPr bwMode="auto">
          <a:xfrm rot="-366600">
            <a:off x="4216400" y="3325813"/>
            <a:ext cx="2208213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>
          <a:xfrm>
            <a:off x="179512" y="23471"/>
            <a:ext cx="7416824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IVECO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Eurocargo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3" name="Content Placeholder 2"/>
          <p:cNvSpPr>
            <a:spLocks noGrp="1"/>
          </p:cNvSpPr>
          <p:nvPr>
            <p:ph idx="1"/>
          </p:nvPr>
        </p:nvSpPr>
        <p:spPr>
          <a:xfrm>
            <a:off x="274004" y="1436713"/>
            <a:ext cx="3649924" cy="2529923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Eurocargo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28460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28476</a:t>
            </a:r>
          </a:p>
        </p:txBody>
      </p:sp>
      <p:pic>
        <p:nvPicPr>
          <p:cNvPr id="532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735">
            <a:off x="5362575" y="113506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3827513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10834" r="19722" b="11250"/>
          <a:stretch>
            <a:fillRect/>
          </a:stretch>
        </p:blipFill>
        <p:spPr bwMode="auto">
          <a:xfrm>
            <a:off x="5032399" y="3692748"/>
            <a:ext cx="23479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itle 1"/>
          <p:cNvSpPr>
            <a:spLocks noGrp="1"/>
          </p:cNvSpPr>
          <p:nvPr>
            <p:ph type="title"/>
          </p:nvPr>
        </p:nvSpPr>
        <p:spPr>
          <a:xfrm>
            <a:off x="209550" y="44624"/>
            <a:ext cx="7021512" cy="1044575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IVECO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Stralis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/Trakker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277" name="Content Placeholder 2"/>
          <p:cNvSpPr>
            <a:spLocks noGrp="1"/>
          </p:cNvSpPr>
          <p:nvPr>
            <p:ph idx="1"/>
          </p:nvPr>
        </p:nvSpPr>
        <p:spPr>
          <a:xfrm>
            <a:off x="431800" y="1412776"/>
            <a:ext cx="3635375" cy="2733056"/>
          </a:xfrm>
        </p:spPr>
        <p:txBody>
          <a:bodyPr/>
          <a:lstStyle/>
          <a:p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altLang="da-D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Stralis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/Trakker uses </a:t>
            </a:r>
            <a:r>
              <a:rPr lang="en-US" altLang="da-D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28461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28477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28475</a:t>
            </a:r>
          </a:p>
        </p:txBody>
      </p:sp>
      <p:pic>
        <p:nvPicPr>
          <p:cNvPr id="5427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293" y="1113979"/>
            <a:ext cx="3013075" cy="24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21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72008" y="16417"/>
            <a:ext cx="6300192" cy="1039527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EURO IV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a-DK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TGL/TGM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53" y="2420888"/>
            <a:ext cx="2708727" cy="1804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0262" r="7500" b="18954"/>
          <a:stretch>
            <a:fillRect/>
          </a:stretch>
        </p:blipFill>
        <p:spPr bwMode="auto">
          <a:xfrm>
            <a:off x="4928477" y="4973419"/>
            <a:ext cx="15192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0242" r="19444" b="12016"/>
          <a:stretch>
            <a:fillRect/>
          </a:stretch>
        </p:blipFill>
        <p:spPr bwMode="auto">
          <a:xfrm>
            <a:off x="5977247" y="3192715"/>
            <a:ext cx="155257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96" y="1199027"/>
            <a:ext cx="4478847" cy="50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30200" indent="-330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 TGL/TGM uses </a:t>
            </a:r>
            <a:r>
              <a:rPr lang="en-US" altLang="da-DK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 with </a:t>
            </a:r>
            <a:r>
              <a:rPr lang="en-US" altLang="da-DK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PM-KAT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(EURO IV) to match the needed standards.</a:t>
            </a:r>
          </a:p>
          <a:p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47311</a:t>
            </a:r>
          </a:p>
          <a:p>
            <a:pPr lvl="1"/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47317</a:t>
            </a:r>
          </a:p>
          <a:p>
            <a:pPr lvl="1"/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47351</a:t>
            </a:r>
          </a:p>
          <a:p>
            <a:pPr lvl="1"/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47352</a:t>
            </a:r>
          </a:p>
          <a:p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 TGL/TGM uses </a:t>
            </a:r>
            <a:r>
              <a:rPr lang="en-US" altLang="da-DK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 with </a:t>
            </a:r>
            <a:r>
              <a:rPr lang="en-US" altLang="da-DK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OxiCAT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(EURO V) to match the needed standards.</a:t>
            </a:r>
          </a:p>
          <a:p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47346</a:t>
            </a:r>
          </a:p>
        </p:txBody>
      </p:sp>
      <p:pic>
        <p:nvPicPr>
          <p:cNvPr id="10" name="Satura vietturis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79" y="1177061"/>
            <a:ext cx="2873305" cy="201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021513" cy="1076325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EURO IV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TGA/TGS/TGX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3489325" cy="5041380"/>
          </a:xfrm>
        </p:spPr>
        <p:txBody>
          <a:bodyPr/>
          <a:lstStyle/>
          <a:p>
            <a:pPr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 TGA/TGS/TGX uses</a:t>
            </a:r>
          </a:p>
          <a:p>
            <a:pPr marL="0" indent="0">
              <a:buFont typeface="Monotype Sorts" charset="2"/>
              <a:buNone/>
              <a:defRPr/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 with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PM-KAT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match the needed standards.</a:t>
            </a:r>
          </a:p>
          <a:p>
            <a:pPr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49398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47314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47304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47316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47342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47358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47360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47353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47318</a:t>
            </a:r>
          </a:p>
          <a:p>
            <a:pPr lvl="1">
              <a:defRPr/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47329</a:t>
            </a:r>
          </a:p>
          <a:p>
            <a:pPr>
              <a:defRPr/>
            </a:pPr>
            <a:endParaRPr 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66" y="62461"/>
            <a:ext cx="26876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92897"/>
            <a:ext cx="4248472" cy="424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0262" r="7500" b="18954"/>
          <a:stretch>
            <a:fillRect/>
          </a:stretch>
        </p:blipFill>
        <p:spPr bwMode="auto">
          <a:xfrm>
            <a:off x="7013202" y="2492375"/>
            <a:ext cx="15192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0242" r="19444" b="12016"/>
          <a:stretch>
            <a:fillRect/>
          </a:stretch>
        </p:blipFill>
        <p:spPr bwMode="auto">
          <a:xfrm>
            <a:off x="7057009" y="4013869"/>
            <a:ext cx="1550987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6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021512" cy="584775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Финляндия: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</a:rPr>
              <a:t>завод 2013 (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</a:rPr>
              <a:t>ECOCAT)</a:t>
            </a:r>
            <a:endParaRPr lang="ru-RU" sz="32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102402" name="Picture 2" descr="D:\03_НАПРАВЛЕНИЯ\09_ПРЕЗЕНТАЦИИ\ecocat 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268760"/>
            <a:ext cx="2984450" cy="2215495"/>
          </a:xfrm>
          <a:prstGeom prst="rect">
            <a:avLst/>
          </a:prstGeom>
          <a:noFill/>
        </p:spPr>
      </p:pic>
      <p:pic>
        <p:nvPicPr>
          <p:cNvPr id="102403" name="Picture 3" descr="D:\03_НАПРАВЛЕНИЯ\09_ПРЕЗЕНТАЦИИ\ecocat fil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645024"/>
            <a:ext cx="2530475" cy="22018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07904" y="4509120"/>
            <a:ext cx="24432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фильтры</a:t>
            </a:r>
          </a:p>
          <a:p>
            <a:pPr>
              <a:buFontTx/>
              <a:buChar char="-"/>
            </a:pPr>
            <a:r>
              <a:rPr lang="ru-RU" dirty="0" smtClean="0"/>
              <a:t> катализаторы</a:t>
            </a:r>
            <a:endParaRPr lang="ru-RU" dirty="0"/>
          </a:p>
        </p:txBody>
      </p:sp>
      <p:pic>
        <p:nvPicPr>
          <p:cNvPr id="102404" name="Picture 4" descr="D:\03_НАПРАВЛЕНИЯ\09_ПРЕЗЕНТАЦИИ\dinex eco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268760"/>
            <a:ext cx="4030564" cy="79987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1560" y="2204864"/>
            <a:ext cx="4217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Слияние с группой </a:t>
            </a:r>
            <a:r>
              <a:rPr lang="en-US" dirty="0" smtClean="0"/>
              <a:t>ECOCAT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7021512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EURO 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 TGA/TGS/TGX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79494" y="1315434"/>
            <a:ext cx="3924300" cy="3545586"/>
          </a:xfrm>
        </p:spPr>
        <p:txBody>
          <a:bodyPr/>
          <a:lstStyle/>
          <a:p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 TGA/TGS/TGX uses </a:t>
            </a:r>
            <a:r>
              <a:rPr lang="en-US" altLang="da-D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47333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47335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47330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47340</a:t>
            </a:r>
          </a:p>
          <a:p>
            <a:pPr lvl="1"/>
            <a:r>
              <a:rPr lang="en-US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47343</a:t>
            </a:r>
            <a:endParaRPr lang="da-DK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450"/>
            <a:ext cx="266486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9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499693"/>
            <a:ext cx="3240088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021512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en-US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107504" y="1341438"/>
            <a:ext cx="3492500" cy="3416320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54302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54301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51399</a:t>
            </a:r>
          </a:p>
          <a:p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39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1135063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8006" r="18063" b="10452"/>
          <a:stretch>
            <a:fillRect/>
          </a:stretch>
        </p:blipFill>
        <p:spPr bwMode="auto">
          <a:xfrm>
            <a:off x="5651500" y="3500438"/>
            <a:ext cx="2514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45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2457">
            <a:off x="2876550" y="3276600"/>
            <a:ext cx="3589338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7021512" cy="1077218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EURO IV/V technology</a:t>
            </a:r>
            <a:b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en-US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Axor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Actros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Content Placeholder 2"/>
          <p:cNvSpPr>
            <a:spLocks noGrp="1"/>
          </p:cNvSpPr>
          <p:nvPr>
            <p:ph idx="1"/>
          </p:nvPr>
        </p:nvSpPr>
        <p:spPr>
          <a:xfrm>
            <a:off x="323528" y="1341438"/>
            <a:ext cx="3708400" cy="4376583"/>
          </a:xfrm>
        </p:spPr>
        <p:txBody>
          <a:bodyPr/>
          <a:lstStyle/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en-US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uses </a:t>
            </a:r>
            <a:r>
              <a:rPr lang="en-US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51340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51360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51358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51363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51362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51341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51391</a:t>
            </a:r>
          </a:p>
          <a:p>
            <a:endParaRPr lang="da-DK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25538"/>
            <a:ext cx="22987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8006" r="18063" b="10452"/>
          <a:stretch>
            <a:fillRect/>
          </a:stretch>
        </p:blipFill>
        <p:spPr bwMode="auto">
          <a:xfrm>
            <a:off x="6337300" y="3354388"/>
            <a:ext cx="2514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9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8006" r="18063" b="10452"/>
          <a:stretch>
            <a:fillRect/>
          </a:stretch>
        </p:blipFill>
        <p:spPr bwMode="auto">
          <a:xfrm>
            <a:off x="5756275" y="3724101"/>
            <a:ext cx="2514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7021512" cy="955675"/>
          </a:xfrm>
        </p:spPr>
        <p:txBody>
          <a:bodyPr/>
          <a:lstStyle/>
          <a:p>
            <a:r>
              <a:rPr lang="en-US" altLang="da-DK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Volvo/RVI EURO IV/V technology</a:t>
            </a:r>
            <a:br>
              <a:rPr lang="en-US" altLang="da-DK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28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Volvo FE/RVI Premium</a:t>
            </a:r>
            <a:endParaRPr lang="da-DK" altLang="da-DK" sz="28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68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3635375" cy="1852815"/>
          </a:xfrm>
        </p:spPr>
        <p:txBody>
          <a:bodyPr/>
          <a:lstStyle/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Volvo/RVI uses </a:t>
            </a:r>
            <a:r>
              <a:rPr lang="en-US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</a:t>
            </a:r>
          </a:p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80423</a:t>
            </a:r>
          </a:p>
          <a:p>
            <a:endParaRPr lang="da-DK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9" name="Satura vietturi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231">
            <a:off x="5608638" y="1212850"/>
            <a:ext cx="280987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88" r="15288"/>
          <a:stretch>
            <a:fillRect/>
          </a:stretch>
        </p:blipFill>
        <p:spPr bwMode="auto">
          <a:xfrm>
            <a:off x="-610866" y="3140968"/>
            <a:ext cx="5686922" cy="345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997200"/>
            <a:ext cx="39608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b="31429"/>
          <a:stretch>
            <a:fillRect/>
          </a:stretch>
        </p:blipFill>
        <p:spPr bwMode="auto">
          <a:xfrm>
            <a:off x="3268663" y="1412875"/>
            <a:ext cx="3175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itle 1"/>
          <p:cNvSpPr>
            <a:spLocks noGrp="1"/>
          </p:cNvSpPr>
          <p:nvPr>
            <p:ph type="title"/>
          </p:nvPr>
        </p:nvSpPr>
        <p:spPr>
          <a:xfrm>
            <a:off x="107504" y="78458"/>
            <a:ext cx="7116762" cy="830997"/>
          </a:xfrm>
        </p:spPr>
        <p:txBody>
          <a:bodyPr/>
          <a:lstStyle/>
          <a:p>
            <a:r>
              <a:rPr lang="en-US" altLang="da-DK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Volvo/RVI EURO IV/V technology</a:t>
            </a:r>
            <a:br>
              <a:rPr lang="en-US" altLang="da-DK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a-DK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Volvo FM/FH&amp;RVI Premium/</a:t>
            </a:r>
            <a:r>
              <a:rPr lang="en-US" altLang="da-DK" sz="24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Kerax</a:t>
            </a:r>
            <a:r>
              <a:rPr lang="en-US" altLang="da-DK" sz="24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/Magnum</a:t>
            </a:r>
            <a:endParaRPr lang="da-DK" altLang="da-DK" sz="24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49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3240087" cy="5632311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Volvo/RVI uses </a:t>
            </a:r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systems to match the needed standards.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80350-64303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80315-66336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80395-80396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66326-80377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80388-80389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80393-80391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80390-64313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64462</a:t>
            </a:r>
          </a:p>
          <a:p>
            <a:pPr lvl="1"/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64305</a:t>
            </a:r>
            <a:r>
              <a:rPr lang="da-DK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-64412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b="22115"/>
          <a:stretch>
            <a:fillRect/>
          </a:stretch>
        </p:blipFill>
        <p:spPr bwMode="auto">
          <a:xfrm>
            <a:off x="6227763" y="1341438"/>
            <a:ext cx="252095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9" t="8006" r="18063" b="10452"/>
          <a:stretch>
            <a:fillRect/>
          </a:stretch>
        </p:blipFill>
        <p:spPr bwMode="auto">
          <a:xfrm>
            <a:off x="6732588" y="2924175"/>
            <a:ext cx="2154237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8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4824"/>
            <a:ext cx="3023025" cy="288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1"/>
          <p:cNvSpPr>
            <a:spLocks noGrp="1"/>
          </p:cNvSpPr>
          <p:nvPr>
            <p:ph type="title"/>
          </p:nvPr>
        </p:nvSpPr>
        <p:spPr>
          <a:xfrm>
            <a:off x="107504" y="58514"/>
            <a:ext cx="7021512" cy="584775"/>
          </a:xfrm>
        </p:spPr>
        <p:txBody>
          <a:bodyPr/>
          <a:lstStyle/>
          <a:p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Scania EURO IV/V technology</a:t>
            </a:r>
            <a:endParaRPr lang="da-DK" altLang="da-DK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6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3635375" cy="2862322"/>
          </a:xfrm>
        </p:spPr>
        <p:txBody>
          <a:bodyPr/>
          <a:lstStyle/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Scania uses </a:t>
            </a:r>
            <a:r>
              <a:rPr lang="en-US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system with </a:t>
            </a:r>
            <a:r>
              <a:rPr lang="en-US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 or SCR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tech. Filter units </a:t>
            </a:r>
            <a:r>
              <a:rPr lang="da-DK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da-DK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exchangeable.</a:t>
            </a:r>
          </a:p>
          <a:p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Available silencers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68339 + 68000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68343 + 68020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68350 + 68040</a:t>
            </a:r>
          </a:p>
          <a:p>
            <a:pPr lvl="1"/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68344 + 68020</a:t>
            </a:r>
          </a:p>
        </p:txBody>
      </p:sp>
      <p:pic>
        <p:nvPicPr>
          <p:cNvPr id="645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4664"/>
            <a:ext cx="22479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2376264" cy="213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79" y="4843959"/>
            <a:ext cx="2024537" cy="175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4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8373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</a:t>
            </a:r>
            <a:r>
              <a:rPr lang="da-DK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EMINIZER™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743750"/>
            <a:ext cx="7776864" cy="327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1"/>
          <p:cNvSpPr/>
          <p:nvPr/>
        </p:nvSpPr>
        <p:spPr>
          <a:xfrm>
            <a:off x="35496" y="1124744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</a:t>
            </a:r>
            <a:r>
              <a:rPr lang="ru-RU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Eminizer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™ позволяет уменьшить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массу и стоимость выхлопных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нового поколения</a:t>
            </a:r>
            <a:r>
              <a:rPr lang="da-DK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a-DK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61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8373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</a:t>
            </a:r>
            <a:r>
              <a:rPr lang="da-D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EMINIZER</a:t>
            </a:r>
            <a:r>
              <a:rPr lang="da-D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™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99893"/>
            <a:ext cx="8784976" cy="411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145982" y="1196752"/>
            <a:ext cx="8998018" cy="1152128"/>
          </a:xfrm>
          <a:prstGeom prst="rect">
            <a:avLst/>
          </a:prstGeom>
        </p:spPr>
        <p:txBody>
          <a:bodyPr numCol="2"/>
          <a:lstStyle>
            <a:lvl1pPr marL="330200" indent="-330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Existing substrates: </a:t>
            </a:r>
          </a:p>
          <a:p>
            <a:pPr lvl="1"/>
            <a:r>
              <a:rPr lang="en-US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1xDOC, 1xDPF, 4xSCR, 2xASC</a:t>
            </a:r>
          </a:p>
          <a:p>
            <a:pPr lvl="1"/>
            <a:r>
              <a:rPr lang="en-US" sz="1800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Total 8 cat.</a:t>
            </a:r>
          </a:p>
          <a:p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Eminizer</a:t>
            </a:r>
            <a:r>
              <a:rPr lang="en-US" kern="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TM </a:t>
            </a:r>
            <a:r>
              <a:rPr lang="en-US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substrates: </a:t>
            </a:r>
          </a:p>
          <a:p>
            <a:pPr lvl="1"/>
            <a:r>
              <a:rPr lang="en-US" sz="1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1xDOC, 1xF-SCR, 1xASC</a:t>
            </a:r>
          </a:p>
          <a:p>
            <a:pPr lvl="1"/>
            <a:r>
              <a:rPr lang="en-US" sz="1800" u="sng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3 cat.</a:t>
            </a:r>
          </a:p>
        </p:txBody>
      </p:sp>
    </p:spTree>
    <p:extLst>
      <p:ext uri="{BB962C8B-B14F-4D97-AF65-F5344CB8AC3E}">
        <p14:creationId xmlns:p14="http://schemas.microsoft.com/office/powerpoint/2010/main" val="63220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4"/>
          <p:cNvSpPr>
            <a:spLocks noChangeArrowheads="1"/>
          </p:cNvSpPr>
          <p:nvPr/>
        </p:nvSpPr>
        <p:spPr bwMode="auto">
          <a:xfrm>
            <a:off x="360239" y="49213"/>
            <a:ext cx="53638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Выставки (Автомеханика – Франкфурт, Германия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195" name="AutoShape 2" descr="data:image/jpeg;base64,/9j/4AAQSkZJRgABAQAAAQABAAD/2wCEAAkGBhQQEBQUEBIVFRUVFBYUFBQVFBUWFRUUFRUXFxQUFBUYHCYeFxkkHBQYHy8gIycpLCwsFx8xNTAqNSYrLCkBCQoKDgwOGA8PGiwkHCQpLCksLCwsLCwsLCwsLCwsKSwsKSwsLCwsLCwsLCwsLCwsLCwsKSosLCksLCwpLCwsKf/AABEIAOEA4QMBIgACEQEDEQH/xAAbAAACAwEBAQAAAAAAAAAAAAAAAwECBAUGB//EAEYQAAEDAgMFBAYGCAUDBQAAAAEAAhESIQMxQQQTUWFxIoGR8AUGMqGxwQdCUnLR4RQXIzNigrLxc5Kis8KDk8MVFiQ0U//EABoBAQEBAQEBAQAAAAAAAAAAAAABAgMEBQb/xAAqEQEAAgIBBAIBAwQDAAAAAAAAARECEgMhMUFRBBSBE2HwMpGx4QUiQv/aAAwDAQACEQMRAD8A8ZSilXhEL9S/JWpCmFaFMKpakIhXhEIWrCKVeFEIlq0opV4RCFqUqYVoRCFqwiFeEUolqwiFelTSqlqQiFelTShZcIhMpRSiWpCIV6UUoWpCIV6UQhakIhXpUhqFl0opTaFNCKTSpTaEIEQphXpRSiWpSphXhEIWpCIV4UwiWXCKUyEUoWpSilMhEIWXSppV6VNKJalKKUylSGoWXSphMpRQgXSilNDFNCLRNKmlOoRQlmpFKmlPoRQlrqRSihP3akYaWupO7VhhpwYpDVLbjEkMU0J1KKVLajEmhCdShLa1Y6UUptCN2tPJ1LpWrY/Rb8USxs6TeJ65Dh8YSgxYMHa9qwXnd4THQ1zQ80Amo2NoJjWZXl+VycmGN8UXL3fC4uHkzn9aah1G+i3l5YAC5s1APYaafaqvaNUxvoPGIluE5wORbDgelJMrzWD6svDD+3cHuHbi7SSaiDrE58V0fQHrBjbG/d4wcaoodMiZgAE5gmBym8LzZ/J5+OInPGP5+Xqw+J8blmYwyn+fhqxcBzCWuaWkZgggjqCqUr6D6xbKzbtmfjYcHE2Z78N8Zuw2mb8Ya4OHIleF3S9nx+eObDZ4Pk/Gnhz18eCKVIYtAwlbdrvbhGEs4YpGGtAw1O7UtqMCN2poTwxSMNS2owI3andp9CKEtrUndqaE6hTQpaxiTQihPoRQpbWpNCKE/dqaEtdSAxTQnUIoS1omlFCfQihS1omlFCdQilS1oqhQnUoSymXdKd2tjtlIJBGSpu1dnKeOmbdo3a07tTu1dk0ZHw0EnIAk9AJK8Piet73VB2GxzSSWghwcz7LmuaR2hx/sve7ZsxdhPaM3McB1LSAvkbmEGDYixHAr5vz88qiI7S+p/wAfxY3OUx1h9r+iL09OIcFwMPwWk1T23MJBJnOcN7R0Ymesfof9G2h7B7M1M+467R3XHcvEfR16yuwcfCDzLG1ATEtB9oA5xc20JJ1K+9bO7D2rDqEOuQDyBIngRbWV4eDnnhymfEvb8j48c+NeYfKt2pDF7T016qNdhnF2YQWyMTC4FvtU8I4eC8pu19ri5seWLxfG5eDLimsiAxG7Wjdqd2uluerPu1O7T6FNClrqRQjdrRQihLXVnoU0J9CkMS11Z6FO7WjdooUtdSN2poT6FNCWtEUIoT6EUJa0RQihPoRQpZTPQihPoUUJZRNCE6hQlrQe8nNVoT92ihS6ZmJnuRQpoT92p3aWas9Cy43oTBxHVPwcNx4loJ7+K6e7UjDUmp7rETHZ8/8AW30NuHtxMJtLHWIbYNcBwGhHvlev+jL1yDGnCxn+y20/ZAP4+4rfj7K17S14BaRBByK+a+lNgfsOO9oyc00O1LCbd8iD05r5XyuGp2jtL6fxua41nu++7F6VbQ3HaexjYNbh/FhuaKo5scf8gXnvTXoQ4RL2D9mXuaP4XNc5rmHvaYOoWb0LjH9lgh3YwcLAaSft0gOb09px/wALnf3HpjEa/ZcUCPZJA5zVPXVcvj8s8ecV5d+fjjkw6+Hzzdo3a0btFC+1b42pG7Ru1ooRQlmrPQjdrRQpoS11Z92pGGtG7RQpa0RQpoTqFNCWtEUIoT6EUKWURQihPoRQlrRFCihP3aKEsoihRQtFCihLKIoQnbtSllK7tTu0+hTu1mzVnoUjDWgYamhSymfdq27T6FNCWUz7teb9fNncdnacPBOI4PBqaCSwASTa8GL9AvWjDXlvXz067Z8MYWGDvcUHq3DyJ6nId/Bc+WY1m3XixnaKW9Rn7Tth3tQD5cC6wJBjMm0iBxIXrPS3oPasNgeMbCaamzUx2O+km8OeQwHgKO9fIfVrbtqwcUO2TGOHlVhuFu8EEGe5fUcH1xO0BmDjWxHCtpDYBAsWkSQHAnp32Xycd94jxb6mf6ekz5pajzYe4WU7tPoRQvs2+RRG7Ru1ooU7tLKZ92poT6EUJZRFCKFo3aN2lrTPQpoT6FFClrRFCKE+hFCWURQihPoRQllEUKKFooRQllM9CjdrRQihLWmehC0btCWUihTQn0KaFz2XUgMQWxmtFC5+17S9rnkMFOGyol9mRBLnVZQKeq5cvLOGE5RFz6bw49sqmabMDZ6wYkGLWN+cHRcjG9OsaaWy52tqR1uvIfrA2l5d+j4bsR1Bb2Gue1rjkXWuclyfV/0i9wxGYgjEYGvEgtJaIaQZ6i/NfP8Aj83PlM5cnT1Hh7eXh48cYjH/AG+t7DtstBaAOP2hyK+W/SK+PSTnbSC5r8PD3Z0a0CkgDgHBx7+a9V6G9YGsMUl0iSJzHBpJu66899IW24e17Rs/6MQ8NwaydP2jpaIMwRTfhPJevKYyxvy44XGX7MXofYi3aC7Ca2gAEVTaWi3ZnsnQ3Hevfej8U4uNgHEwi0sbjEtJB0aKg4adocM15T1Q2fdvBI7BmL2E5xy5c19C9FbC2HP0Npn6rdJ4TPmFzwi8ms8qg57QchCqMNauz9k+e9RiYECW3Hm69kTTyzFs9CndrQ7BAa069lRhs7Q7/kmxEE7pFC0bqcSDMRx6Ic1snskxz/NIynysxHhmLVLsEjOE/FwQACNSPem47RaQT0V2SmKhRQtTcFrspBVG4JJjLj+SmxRO65hAYtJa0WgnioOzhwNMg8FLlqoZqEULQ3BqbIEEaXv+RQ3BtU7LQK7Jqz0IoTW4f9uCmhNjUihFCfSooTY1IoUptCE2NU0qaU0YzdW+8qtYXDZ10VpVdo2JuPg4mE8S17XMcJIJDhoRknNEqWsOY/LvTaE1lg9GbAzZ8NuFgtDWMEAXnmXcSTclJ9JeruDtTi5zGtxQ0U4oHagAil32mQYIOh0IC7AxTwCo50mcjpATovV8YYX7Ljv2fHBY7DJibiknsuDvrNMiCpxNlr2pz8INlwBiRd7ZDjT7yRcSTxj6N67erh23ZycMM37GuGGTaprh2sM8jmODgOa+b+isL/5BZtR3c4fba8QQ8NpDX1XBBBg6tfmuGU6u0RcW9r6CwZwWtLIfiGikgSImqeMAE/3XtMDBAwqW6CIXnfVbZw929bfDYw4eCTNyY3mIOPsgAr0jbXH5Fb4+nVzziy6hxH9vmtGJgRhC4kiI5nIJTiZmB1uqRx7gAfHNdJlIiDcVnYH8qrgs7Q6H5IZiFuWXAq+/MyMuCbGqGt/anp8mqjx2ndfkFdjzVVxGXh+CMyTxTZNSotlqNTxTtoFx3qC1S/EcSCIEaZymy0rgNl1tJV8P23d3uzQdpfESAOiSQRFJyyTY1BZBI5n4q+BhzJvFvd8lcbW+Ltb56hUxcVzrQ0DlM+KbGquAwl0gmBPgbge9W2gFwBBlo8z3Ic4xEADlOSMN5HC+nzUtakqhTSrhmfmFFSbGqtKghWLlQvV2TUW4oRVyCE2XV4L9ZPDDacrzprZT+soyAMMTlmc/kuICPIH4IkeQvj/dl2vH07jPpGd/+bYPWR5hXxfpNa0wMMHjdcAv6+Cgcwr92fSXHp3P1mzlht5kk242lS/6SDSKWiYuZHPJcKR5hAI5e5Puz6W8fTufrHJFgJvefgl4v0hHVjCRYzBtwEhcgu5e5QXcvcp9yfRcena/WQW/VqHM5cMgpZ9JLyLsaL2OsRfO0rizyCrvVfuT6Lx9PRYf0hmLxJvoAO1GXRUPr665q5xA56+C8/veCneJ9yfSdPTuYH0hv7TTDoJg5HT81fE+kB+QGoz17xovPHF5I3yfcn0XHp2m+v2NBjlcAnSTqqYvr1i53iZjx1Gi4++PmVAxSVfuT6Onp3m/SBigg0yBMg65AKrvX7FJFjlkAYuOOea4JxCpY6dbefyT7k+jp6dp/rzikXabxHtRpzVXevmMIgWg6XvkuM/G62F8+WSk43mU+3Ppenp2WevmOGkNbkBmL6SqYfr3tR15XaNQY0XKOMlnF5eeafbn0XHp12eumO5gqLpJBy0vb3e9VPrTjagm8TBJsDf4LlOd5t4qoxfhyCfby9FutietuPAEWzyPvlXd6348dgub3DLsjXXNcZ2NOg8+feq71Pt5ejo3j1m2ouaTiP0ngLqcX1s2pzqpcCBAIaLW7+q51XnyFBPJPtZei3V/93bTxKlcnzl+ShPtZDW6Y9rzPRQ9w4nqMjxSzNtZtnxUC2UZxn8V4KZXGIPtKzSOKoDxI/P46qpYM7n3TbISlBtY0jPXKc/kgYtvw85qlPADx5mxvyVTiRYNzyyOt0oW3pjlPOfep3l/PFUc6Jm1tbec1WmQLn58hy0WqD6uKrXPHz596XTmQMuPnJWw2w2XHQchlN/FShJxc7ZT1H4fmrBxPEDqPOspIaeIgjOb5apZw+YtpIm8Tfh+CtQH3OU+dFUzPgNLa6KrsQxnnaM+cW6hQ4xyGYuTPhp8FRaSNZ82uiT1jwVcNtcgaeTy196GGe8TmdMwPH3IL63/ADUvdcDUzB4eZVTFzNrk2F5y7skkkumJ7UEaWn3JEKcz3aRwAIJSsF8tA1uB1kwDyIVmYjhFxAFrTfgUvBBFWpBkc8uXkrdBtV7Xg+HETkpeYBq5DlzHIpbp1FnX0BnQ+eKq6DYzwi+nn4pUBhcIEZfAd+Rv71JF/h18hIw8EgW7QJni4c/FSG8RIgTEWI6BKDMQgEZaa6HQqahFhp5CzPZVmNJAsBzjgrDEMWEic8vuzyyV1U5+mQ7znMFUHUTmeMZcYGSqxsnqLcxYj5Kj8OCSQMrxmRNweH5pQ0Qf4fEqVh7H2T4fmoVodPEERz4aA/H8lLm0ggRlI1OQOV1lFUDIGATp0HhBUtnI3InnOjZPMyuWqHPOsCxqicuneIVAbDtWjLIC2fnijEwqjIOs8BzgafmpOxHEZDTScqjEZEX10tyKRQs/EAuIMH35fioGJOo1mARlnc96W3ZxhtuScwTkDIJJ46aqzsPiRBvbhUBlrke4lWaD2OmLg5m82Fh+HSSls1MEXItFiDFh80tmEWguYbDlMTYXHRWdm0lt5voe/wAIUKAwzB7X3T466mRn+CqzaTF8zeDabXAHUe5XxPtNGdU56DKPEdyq9mVv5RoCZ1yF9NEA0gnmDnxuJukvibzc3Np4Axrrmn4r7iBY9IvfuyPgluDHZgSLH3Xg5gn4qwLDEue1IvoIsYgeJV97c2aJjtcjYRz6cQkO2eDaarROXCD8FLRSLus0xAObp15Zq1BSTiHUcJMnW4Ea5fFNwNpZe4t7IiCWgTPnglO4DNh14Ok5lZ9ofIEA62ixJgQO9WIvoNTsYucIAMZk5cgXZcPBJxiC+2XhNOUeHuKe3HBqbMwMo9qL9948fBLXAgEWdzjW7SOVwkKvh4mZjMGZMZm/Sw4rPszanGCbi/eJy+firNtxmwI459rLzCS1rt4STYgW4i9M8MsluPI2PGYcYMi2tzeRrkPFIGLVlJIcJ6gxpnefBOklxiIjOo8IzIzS/wBNpLREg5gEAkAgQeAt5kKQQnZXlxNTqTcG2mvfcq7GtNzUCB2r555njcFIxHAEnM3q/iGpPO/wTt/7JFnWzF/ZvPKwSVZ3gyIM2uOt7D5dVZzQBBJnUHPMwR1TIqEz2otlBJki2d+0FmxibyJAvn7586rXcNaYAuLjKLTOc5WBmfxV6T9Ugt1AMOgHxUUVAawTYx1PLO3cErHZ2jSYsZvHAm+vFRGiHcD/ANwfgoWb9Gx/te8oW6/eFp0QfqgAQIF+NyRy49FnxNqg9kWkgdDIcbdfOS0twrjKoC3SXE9csuQVmYbibtFm34xlHM9q/evNEwzDHs+I5wMCIaT14weWabs73QQ6eDpt7QpI5RYd6vgYcmTnmRyvNxb6o8FGbxo45zJNoGljpbiVq4601SoYS6RcQXn+KxtyJt4Kra4aCJdOVWYBgxGVjwWq8SG5ggzmA2ahB0mPFKx2OZcmG2gtmCXXjhoPFZibKlFRY6Q2Wm0zmbOAA6zxyVsVuZgTGRsVOJtYESb1G1oOZJCsGtcaebhznnfSRfkp+6E4+MSYFmgVGf4hBB68E1pqcDqcjleTPnmo2hhLWyCTFToEwB2QeEXjvHFXwaYNu0AC0SQRDTYEa28Gp4WpKxsOmouBt2hAByJOXQ5ZZqzMKROuQ4GTJAtexy5JbS4QCCSJubngdL5RnwSnY7iIdALCWm/DtZ9I8VqpFwX1i2oga9kctUyppk29oATN5tnyse9Y9rcXvFIAJuSJmXBsgknLSORSMJpMG+cT8TwzJtyXTTpazDpgj6xNuXEyMuhSy4BwlonW56aZTJ9y5+ICDeeAniZtOkE5/grbO4kEGW0inxMX4+0fHlBulM06OA0dqOzarPwHHIBKeJdOVySDd0TB8S6e9J3lYoNhcgxcEgEg8YMq7HtEyS6RBGsRA7XEVe5Shoxn0MNoIg9A4dm41i3eOazMeQbWEQTF5OY1/spbDiQZAqGsAhoufCPMI2fZmwBJ4VSLSJkaDKPBOkQprMdrne0AKRE63J7jEo2puchoIaSQMhAJtbW3is+JsQZUHAm5A7QEERM8pJV8HCc0MESDcyLgOb2pP8vK8K1HeBVuMHtLQOEBoymJmfNwo2faIc6bkGkSJtSR2ueXvSMRgEgEmZi3GWls6i88rK+0MmCLGxJ0m1ojj1uFqoaqDWEAkm2ZBOhF7DoTCMdtQkOFiBHEOm/iBraQlDbWVCBYuIcCJMRYc8z5CZgkAi9iINgRAaDcZzJseWcqVMJ1L2bGdBnjHLjcG3kLRjbSAA4a3P3cog66W5pONhCSWut7QEQDUJFvAR+Kq6x7YgE1DQjOIm1r5WzVqJ6lL/ph4D/V+KFirf8AZPgPwUq6I7TcYi7yIiRreqCZ/lTA4kVggkmAMiDlM93wV2YYfAH12PEZREGSDnY9yksAgZxnY5iAYFr2nhlnN/JMpRbQAyA0k9omCQSASLdbZ8QjG2Ci7DNgSGyXA63yi2fJZsPbpJp+0QJmmLa6aStxxAQZvDjNweOQSdoXs5OPtTnPhjRAOUAEg5A6HKIHzWjDbWSQSAJItAElsHuJF0vbv2bmFo7TS10iJaQdRGUk+CbibWWgN0a00lo7JET1FxA5jw6z1iKhZmxgbHNJFu3qBNibi8aHxTKKHA5Fp42FUZ6kx8lhd6RqlgFPZzyDrTYGwvJtwK0twicJp1OcG9g0C2ntA9/NTKJjuNWHjElrqxBIuCRE0jQaHQ8EYmK0uFPtSKr53uOkWPeuds+I8ZMAIOWpc0i5EebLQ7s2dYkEOOjZkGf4jHdKk41K5T1bC6odoybwQTqLAxxmI4BZSa3upFJF2mOApJOkZnuUYe1AC4mQATlrU08e/WOaqdsEvAFyIBAi+RB7ic+fJSIlIW2nZrmmfrOAjUzB8XDPmoZgGgBsAmNRMfO5JTcS9nOMk0ACLERaTpbLmlbRhAmpo1LnjM0lslvu0yVifCF42ELNdEOkknqcuGWazY47UVW7QPGaez32W1rQQZkhoN4nKSOgkg96zbfhXbmZaeyDBsYkcyGwt4z1oOLQC0zVeQ4A8Yv3xbmpDgeyONLSMzJkCe+e7kq7Li0tMRFTiLZNuc/5QVbGwg3tCJEkDqQI6XPgVJ70lMrsQEzEX+twpEd/JNGJYuYJdkTFhFiemXRZ9p2gssGiRFU37UuAjpEK7WEOqbIqE8zN+GVo7l0mGmzeklzjqZnOMp6nI88kvD2+XSDNckAC4JsJnlHhzWdm0Vg8JGX1bQZIzEypxwGhzgJs0hr2gze/UTKmviSrMbtII7QggtMxlM95jim7W4EUlv1gQcswMwdLmbZpWGQ5jpmaZjIg3i3Dn0RidqqXcXNq0moR3wDHepXVCzsrDp2m1O5udmG8LxM8yp2Zpc8y0mBV1ccxfIW/0wFLnT7JkQGOMRBbkRxsmvxAcSqwAIraIIynPW4PwW7nytk42Fe9iCWxYWFvCIslswjk82mJjI3gRmb/ABKvi4dFnkZS28yDGYBkC/xTMHFGH2XYYJIk9ezF9Dn4pfRXM3fN3gULs/ph+1hf5R+CFr9Q2NwNqDXiX9q4a12pd4iDJ1lOOICYaAGmYLnA9p2QPW579YWE4IEOabFzWNBHIme6M/hK07VsgbhgNLZEAhzZJMCrOw43XlmIuAv0VhxLcRtg4Fsm7SL0kROg8FpawNkgtmCIJzJcb3N4vbWAqDCaBW53adIsIFJMNFsrtJ71AaQCZP7OJPG2RJuYlp96mX/abTyftW0NBaCIFPtTkAKnS7ORZUwsXDdJJAMFvZBtLiaRpJEnwCbhvqe2bAOIzADnRlAGhJk844quHi14zXHSSQYaSIJAtwho71mOzXTuwP3b+0BeLAj2SQJB5y0+J4qzdtcWgEDsjlFU5kKf/Tw2skioOZ2Yt7VR6A5Socy5aIIgsm8VPw5LjEQZFui69J6M2ThhrJcMpJngTIOR4wJ4lW/SQW9ozSLDSSYJPGA2BATP0WGhuLpeoQLkS0ARJMyTHBWwsduFALN4TINRae04Ah1LbkDKPwV7rEOVIaSRcN7UCQIByBNzYi3vzWitzLxDTarMGzoEixN7gZEciqnAxKS5hjDBc1wHERAMA5ggdyxjBcwyJDRdp74Hfn4Fd4rJZp1S8tcHRBDy2CL1OsXc4HvCBiBlwBcAAkm2QJzi98stVjdjuGHV7TWuIOkzTM2tmASNXIGPGbbSKC6ey2OH1va+PFc9GezodptQaYLoNPI2I7pt3LNtjnNdBAJYbEkSBEETxsDHErTh7TOIcTmSwCJIBMX7hbks+04znYjjBgOcSeMSZ5i0a5rOPdmGrZ9o3gENpfIzsC7tE9xkW5FL2jEMMLyA761xekgHL7vC/is2NtApoEC5JceV4AGWeXTVRiNBpm5nppS4EaRIPekY+WlsXYKiXF93kyJiIM3PRyu5k4TaiSAIJ+taAWg8YLfEqdjBEh0PMU59oUggcgZi3AEJ+JisDCx3aEWEEjMSYBE2Av8AGINmZuIWr6MeDJceyGS10CDB7JgGLCm2fyRtLTXDgACGkiQLNBAPf70/DY6iaQS2ptQBEAQ4AibiC6/wVMTBkuGUWJAkmk2I5XJ4q7dSe7MwXBB7TLm5u0Tc3tIBJ4QVLXVtIHtGBBMGo2B5QM8hkr7xoD6T7ZAI4gASLCLnTJK2pjpLiapk8wKoIt1W+4Rt2I5ovTwJY4QTeIi8RIlK/SC0m2kF0WNoOeXtEd604uELNN5eHOdwFwRHWUbZsm6IB425SJb3mZ7l0xmOyxJ7sWl0kTYsGkRN+MiZ8CpxnVS11qicS3IGAToLH3JWJ49n2uIgAfzdrJX9JYMOIabTYaGCARPguUd2WDcfwu/yoXS/QHcf9KF0/Uj2dFj7GH0d/WF0dt+b/wDghC8mXf8Av/kYsP2sT7z/AIldHbssTo74YaELOf8AVCeQP3TP5vjjLi4Pst6j+gqULph5/ntv27fpD28bq3+hL2P9zif4h/oQhcv/AD/ZnwzelM2f4Y/21hxf3g6M+CELvx9m4I2D/wAnyctPpXIfef8A7RQhdMv6k8lYX/1XffxP/Gk7Tlhfdf8AEqULXn8yktOyfundMb/axFR/7rD6P+JUoWZ7/lJ7EOzb1P8AxWrH+t1d8ShCmXhIP2f2/wDqMVcP2H9R/W5Shc8u7fk3avZ7v+D1hx/YxPvu+DVKEw8MI+u77w+LUN/ct6n/AIIQuiyo7IdXf1FU2n6vXD/oYhC3h3ax7KbP7A6O+LVZ2R/6vxQhJ7/lJd5CELzMv//Z"/>
          <p:cNvSpPr>
            <a:spLocks noChangeAspect="1" noChangeArrowheads="1"/>
          </p:cNvSpPr>
          <p:nvPr/>
        </p:nvSpPr>
        <p:spPr bwMode="auto">
          <a:xfrm>
            <a:off x="160338" y="-1042988"/>
            <a:ext cx="214312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36196" name="AutoShape 4" descr="data:image/jpeg;base64,/9j/4AAQSkZJRgABAQAAAQABAAD/2wCEAAkGBhQQEBQUEBIVFRUVFBYUFBQVFBUWFRUUFRUXFxQUFBUYHCYeFxkkHBQYHy8gIycpLCwsFx8xNTAqNSYrLCkBCQoKDgwOGA8PGiwkHCQpLCksLCwsLCwsLCwsLCwsKSwsKSwsLCwsLCwsLCwsLCwsLCwsKSosLCksLCwpLCwsKf/AABEIAOEA4QMBIgACEQEDEQH/xAAbAAACAwEBAQAAAAAAAAAAAAAAAwECBAUGB//EAEYQAAEDAgMFBAYGCAUDBQAAAAEAAhESIQMxQQQTUWFxIoGR8AUGMqGxwQdCUnLR4RQXIzNigrLxc5Kis8KDk8MVFiQ0U//EABoBAQEBAQEBAQAAAAAAAAAAAAABAgMEBQb/xAAqEQEAAgIBBAIBAwQDAAAAAAAAARECEgMhMUFRBBSBE2HwMpGx4QUiQv/aAAwDAQACEQMRAD8A8ZSilXhEL9S/JWpCmFaFMKpakIhXhEIWrCKVeFEIlq0opV4RCFqUqYVoRCFqwiFeEUolqwiFelTSqlqQiFelTShZcIhMpRSiWpCIV6UUoWpCIV6UQhakIhXpUhqFl0opTaFNCKTSpTaEIEQphXpRSiWpSphXhEIWpCIV4UwiWXCKUyEUoWpSilMhEIWXSppV6VNKJalKKUylSGoWXSphMpRQgXSilNDFNCLRNKmlOoRQlmpFKmlPoRQlrqRSihP3akYaWupO7VhhpwYpDVLbjEkMU0J1KKVLajEmhCdShLa1Y6UUptCN2tPJ1LpWrY/Rb8USxs6TeJ65Dh8YSgxYMHa9qwXnd4THQ1zQ80Amo2NoJjWZXl+VycmGN8UXL3fC4uHkzn9aah1G+i3l5YAC5s1APYaafaqvaNUxvoPGIluE5wORbDgelJMrzWD6svDD+3cHuHbi7SSaiDrE58V0fQHrBjbG/d4wcaoodMiZgAE5gmBym8LzZ/J5+OInPGP5+Xqw+J8blmYwyn+fhqxcBzCWuaWkZgggjqCqUr6D6xbKzbtmfjYcHE2Z78N8Zuw2mb8Ya4OHIleF3S9nx+eObDZ4Pk/Gnhz18eCKVIYtAwlbdrvbhGEs4YpGGtAw1O7UtqMCN2poTwxSMNS2owI3andp9CKEtrUndqaE6hTQpaxiTQihPoRQpbWpNCKE/dqaEtdSAxTQnUIoS1omlFCfQihS1omlFCdQilS1oqhQnUoSymXdKd2tjtlIJBGSpu1dnKeOmbdo3a07tTu1dk0ZHw0EnIAk9AJK8Piet73VB2GxzSSWghwcz7LmuaR2hx/sve7ZsxdhPaM3McB1LSAvkbmEGDYixHAr5vz88qiI7S+p/wAfxY3OUx1h9r+iL09OIcFwMPwWk1T23MJBJnOcN7R0Ymesfof9G2h7B7M1M+467R3XHcvEfR16yuwcfCDzLG1ATEtB9oA5xc20JJ1K+9bO7D2rDqEOuQDyBIngRbWV4eDnnhymfEvb8j48c+NeYfKt2pDF7T016qNdhnF2YQWyMTC4FvtU8I4eC8pu19ri5seWLxfG5eDLimsiAxG7Wjdqd2uluerPu1O7T6FNClrqRQjdrRQihLXVnoU0J9CkMS11Z6FO7WjdooUtdSN2poT6FNCWtEUIoT6EUJa0RQihPoRQpZTPQihPoUUJZRNCE6hQlrQe8nNVoT92ihS6ZmJnuRQpoT92p3aWas9Cy43oTBxHVPwcNx4loJ7+K6e7UjDUmp7rETHZ8/8AW30NuHtxMJtLHWIbYNcBwGhHvlev+jL1yDGnCxn+y20/ZAP4+4rfj7K17S14BaRBByK+a+lNgfsOO9oyc00O1LCbd8iD05r5XyuGp2jtL6fxua41nu++7F6VbQ3HaexjYNbh/FhuaKo5scf8gXnvTXoQ4RL2D9mXuaP4XNc5rmHvaYOoWb0LjH9lgh3YwcLAaSft0gOb09px/wALnf3HpjEa/ZcUCPZJA5zVPXVcvj8s8ecV5d+fjjkw6+Hzzdo3a0btFC+1b42pG7Ru1ooRQlmrPQjdrRQpoS11Z92pGGtG7RQpa0RQpoTqFNCWtEUIoT6EUKWURQihPoRQlrRFCihP3aKEsoihRQtFCihLKIoQnbtSllK7tTu0+hTu1mzVnoUjDWgYamhSymfdq27T6FNCWUz7teb9fNncdnacPBOI4PBqaCSwASTa8GL9AvWjDXlvXz067Z8MYWGDvcUHq3DyJ6nId/Bc+WY1m3XixnaKW9Rn7Tth3tQD5cC6wJBjMm0iBxIXrPS3oPasNgeMbCaamzUx2O+km8OeQwHgKO9fIfVrbtqwcUO2TGOHlVhuFu8EEGe5fUcH1xO0BmDjWxHCtpDYBAsWkSQHAnp32Xycd94jxb6mf6ekz5pajzYe4WU7tPoRQvs2+RRG7Ru1ooU7tLKZ92poT6EUJZRFCKFo3aN2lrTPQpoT6FFClrRFCKE+hFCWURQihPoRQllEUKKFooRQllM9CjdrRQihLWmehC0btCWUihTQn0KaFz2XUgMQWxmtFC5+17S9rnkMFOGyol9mRBLnVZQKeq5cvLOGE5RFz6bw49sqmabMDZ6wYkGLWN+cHRcjG9OsaaWy52tqR1uvIfrA2l5d+j4bsR1Bb2Gue1rjkXWuclyfV/0i9wxGYgjEYGvEgtJaIaQZ6i/NfP8Aj83PlM5cnT1Hh7eXh48cYjH/AG+t7DtstBaAOP2hyK+W/SK+PSTnbSC5r8PD3Z0a0CkgDgHBx7+a9V6G9YGsMUl0iSJzHBpJu66899IW24e17Rs/6MQ8NwaydP2jpaIMwRTfhPJevKYyxvy44XGX7MXofYi3aC7Ca2gAEVTaWi3ZnsnQ3Hevfej8U4uNgHEwi0sbjEtJB0aKg4adocM15T1Q2fdvBI7BmL2E5xy5c19C9FbC2HP0Npn6rdJ4TPmFzwi8ms8qg57QchCqMNauz9k+e9RiYECW3Hm69kTTyzFs9CndrQ7BAa069lRhs7Q7/kmxEE7pFC0bqcSDMRx6Ic1snskxz/NIynysxHhmLVLsEjOE/FwQACNSPem47RaQT0V2SmKhRQtTcFrspBVG4JJjLj+SmxRO65hAYtJa0WgnioOzhwNMg8FLlqoZqEULQ3BqbIEEaXv+RQ3BtU7LQK7Jqz0IoTW4f9uCmhNjUihFCfSooTY1IoUptCE2NU0qaU0YzdW+8qtYXDZ10VpVdo2JuPg4mE8S17XMcJIJDhoRknNEqWsOY/LvTaE1lg9GbAzZ8NuFgtDWMEAXnmXcSTclJ9JeruDtTi5zGtxQ0U4oHagAil32mQYIOh0IC7AxTwCo50mcjpATovV8YYX7Ljv2fHBY7DJibiknsuDvrNMiCpxNlr2pz8INlwBiRd7ZDjT7yRcSTxj6N67erh23ZycMM37GuGGTaprh2sM8jmODgOa+b+isL/5BZtR3c4fba8QQ8NpDX1XBBBg6tfmuGU6u0RcW9r6CwZwWtLIfiGikgSImqeMAE/3XtMDBAwqW6CIXnfVbZw929bfDYw4eCTNyY3mIOPsgAr0jbXH5Fb4+nVzziy6hxH9vmtGJgRhC4kiI5nIJTiZmB1uqRx7gAfHNdJlIiDcVnYH8qrgs7Q6H5IZiFuWXAq+/MyMuCbGqGt/anp8mqjx2ndfkFdjzVVxGXh+CMyTxTZNSotlqNTxTtoFx3qC1S/EcSCIEaZymy0rgNl1tJV8P23d3uzQdpfESAOiSQRFJyyTY1BZBI5n4q+BhzJvFvd8lcbW+Ltb56hUxcVzrQ0DlM+KbGquAwl0gmBPgbge9W2gFwBBlo8z3Ic4xEADlOSMN5HC+nzUtakqhTSrhmfmFFSbGqtKghWLlQvV2TUW4oRVyCE2XV4L9ZPDDacrzprZT+soyAMMTlmc/kuICPIH4IkeQvj/dl2vH07jPpGd/+bYPWR5hXxfpNa0wMMHjdcAv6+Cgcwr92fSXHp3P1mzlht5kk242lS/6SDSKWiYuZHPJcKR5hAI5e5Puz6W8fTufrHJFgJvefgl4v0hHVjCRYzBtwEhcgu5e5QXcvcp9yfRcena/WQW/VqHM5cMgpZ9JLyLsaL2OsRfO0rizyCrvVfuT6Lx9PRYf0hmLxJvoAO1GXRUPr665q5xA56+C8/veCneJ9yfSdPTuYH0hv7TTDoJg5HT81fE+kB+QGoz17xovPHF5I3yfcn0XHp2m+v2NBjlcAnSTqqYvr1i53iZjx1Gi4++PmVAxSVfuT6Onp3m/SBigg0yBMg65AKrvX7FJFjlkAYuOOea4JxCpY6dbefyT7k+jp6dp/rzikXabxHtRpzVXevmMIgWg6XvkuM/G62F8+WSk43mU+3Ppenp2WevmOGkNbkBmL6SqYfr3tR15XaNQY0XKOMlnF5eeafbn0XHp12eumO5gqLpJBy0vb3e9VPrTjagm8TBJsDf4LlOd5t4qoxfhyCfby9FutietuPAEWzyPvlXd6348dgub3DLsjXXNcZ2NOg8+feq71Pt5ejo3j1m2ouaTiP0ngLqcX1s2pzqpcCBAIaLW7+q51XnyFBPJPtZei3V/93bTxKlcnzl+ShPtZDW6Y9rzPRQ9w4nqMjxSzNtZtnxUC2UZxn8V4KZXGIPtKzSOKoDxI/P46qpYM7n3TbISlBtY0jPXKc/kgYtvw85qlPADx5mxvyVTiRYNzyyOt0oW3pjlPOfep3l/PFUc6Jm1tbec1WmQLn58hy0WqD6uKrXPHz596XTmQMuPnJWw2w2XHQchlN/FShJxc7ZT1H4fmrBxPEDqPOspIaeIgjOb5apZw+YtpIm8Tfh+CtQH3OU+dFUzPgNLa6KrsQxnnaM+cW6hQ4xyGYuTPhp8FRaSNZ82uiT1jwVcNtcgaeTy196GGe8TmdMwPH3IL63/ADUvdcDUzB4eZVTFzNrk2F5y7skkkumJ7UEaWn3JEKcz3aRwAIJSsF8tA1uB1kwDyIVmYjhFxAFrTfgUvBBFWpBkc8uXkrdBtV7Xg+HETkpeYBq5DlzHIpbp1FnX0BnQ+eKq6DYzwi+nn4pUBhcIEZfAd+Rv71JF/h18hIw8EgW7QJni4c/FSG8RIgTEWI6BKDMQgEZaa6HQqahFhp5CzPZVmNJAsBzjgrDEMWEic8vuzyyV1U5+mQ7znMFUHUTmeMZcYGSqxsnqLcxYj5Kj8OCSQMrxmRNweH5pQ0Qf4fEqVh7H2T4fmoVodPEERz4aA/H8lLm0ggRlI1OQOV1lFUDIGATp0HhBUtnI3InnOjZPMyuWqHPOsCxqicuneIVAbDtWjLIC2fnijEwqjIOs8BzgafmpOxHEZDTScqjEZEX10tyKRQs/EAuIMH35fioGJOo1mARlnc96W3ZxhtuScwTkDIJJ46aqzsPiRBvbhUBlrke4lWaD2OmLg5m82Fh+HSSls1MEXItFiDFh80tmEWguYbDlMTYXHRWdm0lt5voe/wAIUKAwzB7X3T466mRn+CqzaTF8zeDabXAHUe5XxPtNGdU56DKPEdyq9mVv5RoCZ1yF9NEA0gnmDnxuJukvibzc3Np4Axrrmn4r7iBY9IvfuyPgluDHZgSLH3Xg5gn4qwLDEue1IvoIsYgeJV97c2aJjtcjYRz6cQkO2eDaarROXCD8FLRSLus0xAObp15Zq1BSTiHUcJMnW4Ea5fFNwNpZe4t7IiCWgTPnglO4DNh14Ok5lZ9ofIEA62ixJgQO9WIvoNTsYucIAMZk5cgXZcPBJxiC+2XhNOUeHuKe3HBqbMwMo9qL9948fBLXAgEWdzjW7SOVwkKvh4mZjMGZMZm/Sw4rPszanGCbi/eJy+firNtxmwI459rLzCS1rt4STYgW4i9M8MsluPI2PGYcYMi2tzeRrkPFIGLVlJIcJ6gxpnefBOklxiIjOo8IzIzS/wBNpLREg5gEAkAgQeAt5kKQQnZXlxNTqTcG2mvfcq7GtNzUCB2r555njcFIxHAEnM3q/iGpPO/wTt/7JFnWzF/ZvPKwSVZ3gyIM2uOt7D5dVZzQBBJnUHPMwR1TIqEz2otlBJki2d+0FmxibyJAvn7586rXcNaYAuLjKLTOc5WBmfxV6T9Ugt1AMOgHxUUVAawTYx1PLO3cErHZ2jSYsZvHAm+vFRGiHcD/ANwfgoWb9Gx/te8oW6/eFp0QfqgAQIF+NyRy49FnxNqg9kWkgdDIcbdfOS0twrjKoC3SXE9csuQVmYbibtFm34xlHM9q/evNEwzDHs+I5wMCIaT14weWabs73QQ6eDpt7QpI5RYd6vgYcmTnmRyvNxb6o8FGbxo45zJNoGljpbiVq4601SoYS6RcQXn+KxtyJt4Kra4aCJdOVWYBgxGVjwWq8SG5ggzmA2ahB0mPFKx2OZcmG2gtmCXXjhoPFZibKlFRY6Q2Wm0zmbOAA6zxyVsVuZgTGRsVOJtYESb1G1oOZJCsGtcaebhznnfSRfkp+6E4+MSYFmgVGf4hBB68E1pqcDqcjleTPnmo2hhLWyCTFToEwB2QeEXjvHFXwaYNu0AC0SQRDTYEa28Gp4WpKxsOmouBt2hAByJOXQ5ZZqzMKROuQ4GTJAtexy5JbS4QCCSJubngdL5RnwSnY7iIdALCWm/DtZ9I8VqpFwX1i2oga9kctUyppk29oATN5tnyse9Y9rcXvFIAJuSJmXBsgknLSORSMJpMG+cT8TwzJtyXTTpazDpgj6xNuXEyMuhSy4BwlonW56aZTJ9y5+ICDeeAniZtOkE5/grbO4kEGW0inxMX4+0fHlBulM06OA0dqOzarPwHHIBKeJdOVySDd0TB8S6e9J3lYoNhcgxcEgEg8YMq7HtEyS6RBGsRA7XEVe5Shoxn0MNoIg9A4dm41i3eOazMeQbWEQTF5OY1/spbDiQZAqGsAhoufCPMI2fZmwBJ4VSLSJkaDKPBOkQprMdrne0AKRE63J7jEo2puchoIaSQMhAJtbW3is+JsQZUHAm5A7QEERM8pJV8HCc0MESDcyLgOb2pP8vK8K1HeBVuMHtLQOEBoymJmfNwo2faIc6bkGkSJtSR2ueXvSMRgEgEmZi3GWls6i88rK+0MmCLGxJ0m1ojj1uFqoaqDWEAkm2ZBOhF7DoTCMdtQkOFiBHEOm/iBraQlDbWVCBYuIcCJMRYc8z5CZgkAi9iINgRAaDcZzJseWcqVMJ1L2bGdBnjHLjcG3kLRjbSAA4a3P3cog66W5pONhCSWut7QEQDUJFvAR+Kq6x7YgE1DQjOIm1r5WzVqJ6lL/ph4D/V+KFirf8AZPgPwUq6I7TcYi7yIiRreqCZ/lTA4kVggkmAMiDlM93wV2YYfAH12PEZREGSDnY9yksAgZxnY5iAYFr2nhlnN/JMpRbQAyA0k9omCQSASLdbZ8QjG2Ci7DNgSGyXA63yi2fJZsPbpJp+0QJmmLa6aStxxAQZvDjNweOQSdoXs5OPtTnPhjRAOUAEg5A6HKIHzWjDbWSQSAJItAElsHuJF0vbv2bmFo7TS10iJaQdRGUk+CbibWWgN0a00lo7JET1FxA5jw6z1iKhZmxgbHNJFu3qBNibi8aHxTKKHA5Fp42FUZ6kx8lhd6RqlgFPZzyDrTYGwvJtwK0twicJp1OcG9g0C2ntA9/NTKJjuNWHjElrqxBIuCRE0jQaHQ8EYmK0uFPtSKr53uOkWPeuds+I8ZMAIOWpc0i5EebLQ7s2dYkEOOjZkGf4jHdKk41K5T1bC6odoybwQTqLAxxmI4BZSa3upFJF2mOApJOkZnuUYe1AC4mQATlrU08e/WOaqdsEvAFyIBAi+RB7ic+fJSIlIW2nZrmmfrOAjUzB8XDPmoZgGgBsAmNRMfO5JTcS9nOMk0ACLERaTpbLmlbRhAmpo1LnjM0lslvu0yVifCF42ELNdEOkknqcuGWazY47UVW7QPGaez32W1rQQZkhoN4nKSOgkg96zbfhXbmZaeyDBsYkcyGwt4z1oOLQC0zVeQ4A8Yv3xbmpDgeyONLSMzJkCe+e7kq7Li0tMRFTiLZNuc/5QVbGwg3tCJEkDqQI6XPgVJ70lMrsQEzEX+twpEd/JNGJYuYJdkTFhFiemXRZ9p2gssGiRFU37UuAjpEK7WEOqbIqE8zN+GVo7l0mGmzeklzjqZnOMp6nI88kvD2+XSDNckAC4JsJnlHhzWdm0Vg8JGX1bQZIzEypxwGhzgJs0hr2gze/UTKmviSrMbtII7QggtMxlM95jim7W4EUlv1gQcswMwdLmbZpWGQ5jpmaZjIg3i3Dn0RidqqXcXNq0moR3wDHepXVCzsrDp2m1O5udmG8LxM8yp2Zpc8y0mBV1ccxfIW/0wFLnT7JkQGOMRBbkRxsmvxAcSqwAIraIIynPW4PwW7nytk42Fe9iCWxYWFvCIslswjk82mJjI3gRmb/ABKvi4dFnkZS28yDGYBkC/xTMHFGH2XYYJIk9ezF9Dn4pfRXM3fN3gULs/ph+1hf5R+CFr9Q2NwNqDXiX9q4a12pd4iDJ1lOOICYaAGmYLnA9p2QPW579YWE4IEOabFzWNBHIme6M/hK07VsgbhgNLZEAhzZJMCrOw43XlmIuAv0VhxLcRtg4Fsm7SL0kROg8FpawNkgtmCIJzJcb3N4vbWAqDCaBW53adIsIFJMNFsrtJ71AaQCZP7OJPG2RJuYlp96mX/abTyftW0NBaCIFPtTkAKnS7ORZUwsXDdJJAMFvZBtLiaRpJEnwCbhvqe2bAOIzADnRlAGhJk844quHi14zXHSSQYaSIJAtwho71mOzXTuwP3b+0BeLAj2SQJB5y0+J4qzdtcWgEDsjlFU5kKf/Tw2skioOZ2Yt7VR6A5Socy5aIIgsm8VPw5LjEQZFui69J6M2ThhrJcMpJngTIOR4wJ4lW/SQW9ozSLDSSYJPGA2BATP0WGhuLpeoQLkS0ARJMyTHBWwsduFALN4TINRae04Ah1LbkDKPwV7rEOVIaSRcN7UCQIByBNzYi3vzWitzLxDTarMGzoEixN7gZEciqnAxKS5hjDBc1wHERAMA5ggdyxjBcwyJDRdp74Hfn4Fd4rJZp1S8tcHRBDy2CL1OsXc4HvCBiBlwBcAAkm2QJzi98stVjdjuGHV7TWuIOkzTM2tmASNXIGPGbbSKC6ey2OH1va+PFc9GezodptQaYLoNPI2I7pt3LNtjnNdBAJYbEkSBEETxsDHErTh7TOIcTmSwCJIBMX7hbks+04znYjjBgOcSeMSZ5i0a5rOPdmGrZ9o3gENpfIzsC7tE9xkW5FL2jEMMLyA761xekgHL7vC/is2NtApoEC5JceV4AGWeXTVRiNBpm5nppS4EaRIPekY+WlsXYKiXF93kyJiIM3PRyu5k4TaiSAIJ+taAWg8YLfEqdjBEh0PMU59oUggcgZi3AEJ+JisDCx3aEWEEjMSYBE2Av8AGINmZuIWr6MeDJceyGS10CDB7JgGLCm2fyRtLTXDgACGkiQLNBAPf70/DY6iaQS2ptQBEAQ4AibiC6/wVMTBkuGUWJAkmk2I5XJ4q7dSe7MwXBB7TLm5u0Tc3tIBJ4QVLXVtIHtGBBMGo2B5QM8hkr7xoD6T7ZAI4gASLCLnTJK2pjpLiapk8wKoIt1W+4Rt2I5ovTwJY4QTeIi8RIlK/SC0m2kF0WNoOeXtEd604uELNN5eHOdwFwRHWUbZsm6IB425SJb3mZ7l0xmOyxJ7sWl0kTYsGkRN+MiZ8CpxnVS11qicS3IGAToLH3JWJ49n2uIgAfzdrJX9JYMOIabTYaGCARPguUd2WDcfwu/yoXS/QHcf9KF0/Uj2dFj7GH0d/WF0dt+b/wDghC8mXf8Av/kYsP2sT7z/AIldHbssTo74YaELOf8AVCeQP3TP5vjjLi4Pst6j+gqULph5/ntv27fpD28bq3+hL2P9zif4h/oQhcv/AD/ZnwzelM2f4Y/21hxf3g6M+CELvx9m4I2D/wAnyctPpXIfef8A7RQhdMv6k8lYX/1XffxP/Gk7Tlhfdf8AEqULXn8yktOyfundMb/axFR/7rD6P+JUoWZ7/lJ7EOzb1P8AxWrH+t1d8ShCmXhIP2f2/wDqMVcP2H9R/W5Shc8u7fk3avZ7v+D1hx/YxPvu+DVKEw8MI+u77w+LUN/ct6n/AIIQuiyo7IdXf1FU2n6vXD/oYhC3h3ax7KbP7A6O+LVZ2R/6vxQhJ7/lJd5CELzMv//Z"/>
          <p:cNvSpPr>
            <a:spLocks noChangeAspect="1" noChangeArrowheads="1"/>
          </p:cNvSpPr>
          <p:nvPr/>
        </p:nvSpPr>
        <p:spPr bwMode="auto">
          <a:xfrm>
            <a:off x="312738" y="-890588"/>
            <a:ext cx="214312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36197" name="AutoShape 6" descr="data:image/jpeg;base64,/9j/4AAQSkZJRgABAQAAAQABAAD/2wCEAAkGBhQQEBQUEBIVFRUVFBYUFBQVFBUWFRUUFRUXFxQUFBUYHCYeFxkkHBQYHy8gIycpLCwsFx8xNTAqNSYrLCkBCQoKDgwOGA8PGiwkHCQpLCksLCwsLCwsLCwsLCwsKSwsKSwsLCwsLCwsLCwsLCwsLCwsKSosLCksLCwpLCwsKf/AABEIAOEA4QMBIgACEQEDEQH/xAAbAAACAwEBAQAAAAAAAAAAAAAAAwECBAUGB//EAEYQAAEDAgMFBAYGCAUDBQAAAAEAAhESIQMxQQQTUWFxIoGR8AUGMqGxwQdCUnLR4RQXIzNigrLxc5Kis8KDk8MVFiQ0U//EABoBAQEBAQEBAQAAAAAAAAAAAAABAgMEBQb/xAAqEQEAAgIBBAIBAwQDAAAAAAAAARECEgMhMUFRBBSBE2HwMpGx4QUiQv/aAAwDAQACEQMRAD8A8ZSilXhEL9S/JWpCmFaFMKpakIhXhEIWrCKVeFEIlq0opV4RCFqUqYVoRCFqwiFeEUolqwiFelTSqlqQiFelTShZcIhMpRSiWpCIV6UUoWpCIV6UQhakIhXpUhqFl0opTaFNCKTSpTaEIEQphXpRSiWpSphXhEIWpCIV4UwiWXCKUyEUoWpSilMhEIWXSppV6VNKJalKKUylSGoWXSphMpRQgXSilNDFNCLRNKmlOoRQlmpFKmlPoRQlrqRSihP3akYaWupO7VhhpwYpDVLbjEkMU0J1KKVLajEmhCdShLa1Y6UUptCN2tPJ1LpWrY/Rb8USxs6TeJ65Dh8YSgxYMHa9qwXnd4THQ1zQ80Amo2NoJjWZXl+VycmGN8UXL3fC4uHkzn9aah1G+i3l5YAC5s1APYaafaqvaNUxvoPGIluE5wORbDgelJMrzWD6svDD+3cHuHbi7SSaiDrE58V0fQHrBjbG/d4wcaoodMiZgAE5gmBym8LzZ/J5+OInPGP5+Xqw+J8blmYwyn+fhqxcBzCWuaWkZgggjqCqUr6D6xbKzbtmfjYcHE2Z78N8Zuw2mb8Ya4OHIleF3S9nx+eObDZ4Pk/Gnhz18eCKVIYtAwlbdrvbhGEs4YpGGtAw1O7UtqMCN2poTwxSMNS2owI3andp9CKEtrUndqaE6hTQpaxiTQihPoRQpbWpNCKE/dqaEtdSAxTQnUIoS1omlFCfQihS1omlFCdQilS1oqhQnUoSymXdKd2tjtlIJBGSpu1dnKeOmbdo3a07tTu1dk0ZHw0EnIAk9AJK8Piet73VB2GxzSSWghwcz7LmuaR2hx/sve7ZsxdhPaM3McB1LSAvkbmEGDYixHAr5vz88qiI7S+p/wAfxY3OUx1h9r+iL09OIcFwMPwWk1T23MJBJnOcN7R0Ymesfof9G2h7B7M1M+467R3XHcvEfR16yuwcfCDzLG1ATEtB9oA5xc20JJ1K+9bO7D2rDqEOuQDyBIngRbWV4eDnnhymfEvb8j48c+NeYfKt2pDF7T016qNdhnF2YQWyMTC4FvtU8I4eC8pu19ri5seWLxfG5eDLimsiAxG7Wjdqd2uluerPu1O7T6FNClrqRQjdrRQihLXVnoU0J9CkMS11Z6FO7WjdooUtdSN2poT6FNCWtEUIoT6EUJa0RQihPoRQpZTPQihPoUUJZRNCE6hQlrQe8nNVoT92ihS6ZmJnuRQpoT92p3aWas9Cy43oTBxHVPwcNx4loJ7+K6e7UjDUmp7rETHZ8/8AW30NuHtxMJtLHWIbYNcBwGhHvlev+jL1yDGnCxn+y20/ZAP4+4rfj7K17S14BaRBByK+a+lNgfsOO9oyc00O1LCbd8iD05r5XyuGp2jtL6fxua41nu++7F6VbQ3HaexjYNbh/FhuaKo5scf8gXnvTXoQ4RL2D9mXuaP4XNc5rmHvaYOoWb0LjH9lgh3YwcLAaSft0gOb09px/wALnf3HpjEa/ZcUCPZJA5zVPXVcvj8s8ecV5d+fjjkw6+Hzzdo3a0btFC+1b42pG7Ru1ooRQlmrPQjdrRQpoS11Z92pGGtG7RQpa0RQpoTqFNCWtEUIoT6EUKWURQihPoRQlrRFCihP3aKEsoihRQtFCihLKIoQnbtSllK7tTu0+hTu1mzVnoUjDWgYamhSymfdq27T6FNCWUz7teb9fNncdnacPBOI4PBqaCSwASTa8GL9AvWjDXlvXz067Z8MYWGDvcUHq3DyJ6nId/Bc+WY1m3XixnaKW9Rn7Tth3tQD5cC6wJBjMm0iBxIXrPS3oPasNgeMbCaamzUx2O+km8OeQwHgKO9fIfVrbtqwcUO2TGOHlVhuFu8EEGe5fUcH1xO0BmDjWxHCtpDYBAsWkSQHAnp32Xycd94jxb6mf6ekz5pajzYe4WU7tPoRQvs2+RRG7Ru1ooU7tLKZ92poT6EUJZRFCKFo3aN2lrTPQpoT6FFClrRFCKE+hFCWURQihPoRQllEUKKFooRQllM9CjdrRQihLWmehC0btCWUihTQn0KaFz2XUgMQWxmtFC5+17S9rnkMFOGyol9mRBLnVZQKeq5cvLOGE5RFz6bw49sqmabMDZ6wYkGLWN+cHRcjG9OsaaWy52tqR1uvIfrA2l5d+j4bsR1Bb2Gue1rjkXWuclyfV/0i9wxGYgjEYGvEgtJaIaQZ6i/NfP8Aj83PlM5cnT1Hh7eXh48cYjH/AG+t7DtstBaAOP2hyK+W/SK+PSTnbSC5r8PD3Z0a0CkgDgHBx7+a9V6G9YGsMUl0iSJzHBpJu66899IW24e17Rs/6MQ8NwaydP2jpaIMwRTfhPJevKYyxvy44XGX7MXofYi3aC7Ca2gAEVTaWi3ZnsnQ3Hevfej8U4uNgHEwi0sbjEtJB0aKg4adocM15T1Q2fdvBI7BmL2E5xy5c19C9FbC2HP0Npn6rdJ4TPmFzwi8ms8qg57QchCqMNauz9k+e9RiYECW3Hm69kTTyzFs9CndrQ7BAa069lRhs7Q7/kmxEE7pFC0bqcSDMRx6Ic1snskxz/NIynysxHhmLVLsEjOE/FwQACNSPem47RaQT0V2SmKhRQtTcFrspBVG4JJjLj+SmxRO65hAYtJa0WgnioOzhwNMg8FLlqoZqEULQ3BqbIEEaXv+RQ3BtU7LQK7Jqz0IoTW4f9uCmhNjUihFCfSooTY1IoUptCE2NU0qaU0YzdW+8qtYXDZ10VpVdo2JuPg4mE8S17XMcJIJDhoRknNEqWsOY/LvTaE1lg9GbAzZ8NuFgtDWMEAXnmXcSTclJ9JeruDtTi5zGtxQ0U4oHagAil32mQYIOh0IC7AxTwCo50mcjpATovV8YYX7Ljv2fHBY7DJibiknsuDvrNMiCpxNlr2pz8INlwBiRd7ZDjT7yRcSTxj6N67erh23ZycMM37GuGGTaprh2sM8jmODgOa+b+isL/5BZtR3c4fba8QQ8NpDX1XBBBg6tfmuGU6u0RcW9r6CwZwWtLIfiGikgSImqeMAE/3XtMDBAwqW6CIXnfVbZw929bfDYw4eCTNyY3mIOPsgAr0jbXH5Fb4+nVzziy6hxH9vmtGJgRhC4kiI5nIJTiZmB1uqRx7gAfHNdJlIiDcVnYH8qrgs7Q6H5IZiFuWXAq+/MyMuCbGqGt/anp8mqjx2ndfkFdjzVVxGXh+CMyTxTZNSotlqNTxTtoFx3qC1S/EcSCIEaZymy0rgNl1tJV8P23d3uzQdpfESAOiSQRFJyyTY1BZBI5n4q+BhzJvFvd8lcbW+Ltb56hUxcVzrQ0DlM+KbGquAwl0gmBPgbge9W2gFwBBlo8z3Ic4xEADlOSMN5HC+nzUtakqhTSrhmfmFFSbGqtKghWLlQvV2TUW4oRVyCE2XV4L9ZPDDacrzprZT+soyAMMTlmc/kuICPIH4IkeQvj/dl2vH07jPpGd/+bYPWR5hXxfpNa0wMMHjdcAv6+Cgcwr92fSXHp3P1mzlht5kk242lS/6SDSKWiYuZHPJcKR5hAI5e5Puz6W8fTufrHJFgJvefgl4v0hHVjCRYzBtwEhcgu5e5QXcvcp9yfRcena/WQW/VqHM5cMgpZ9JLyLsaL2OsRfO0rizyCrvVfuT6Lx9PRYf0hmLxJvoAO1GXRUPr665q5xA56+C8/veCneJ9yfSdPTuYH0hv7TTDoJg5HT81fE+kB+QGoz17xovPHF5I3yfcn0XHp2m+v2NBjlcAnSTqqYvr1i53iZjx1Gi4++PmVAxSVfuT6Onp3m/SBigg0yBMg65AKrvX7FJFjlkAYuOOea4JxCpY6dbefyT7k+jp6dp/rzikXabxHtRpzVXevmMIgWg6XvkuM/G62F8+WSk43mU+3Ppenp2WevmOGkNbkBmL6SqYfr3tR15XaNQY0XKOMlnF5eeafbn0XHp12eumO5gqLpJBy0vb3e9VPrTjagm8TBJsDf4LlOd5t4qoxfhyCfby9FutietuPAEWzyPvlXd6348dgub3DLsjXXNcZ2NOg8+feq71Pt5ejo3j1m2ouaTiP0ngLqcX1s2pzqpcCBAIaLW7+q51XnyFBPJPtZei3V/93bTxKlcnzl+ShPtZDW6Y9rzPRQ9w4nqMjxSzNtZtnxUC2UZxn8V4KZXGIPtKzSOKoDxI/P46qpYM7n3TbISlBtY0jPXKc/kgYtvw85qlPADx5mxvyVTiRYNzyyOt0oW3pjlPOfep3l/PFUc6Jm1tbec1WmQLn58hy0WqD6uKrXPHz596XTmQMuPnJWw2w2XHQchlN/FShJxc7ZT1H4fmrBxPEDqPOspIaeIgjOb5apZw+YtpIm8Tfh+CtQH3OU+dFUzPgNLa6KrsQxnnaM+cW6hQ4xyGYuTPhp8FRaSNZ82uiT1jwVcNtcgaeTy196GGe8TmdMwPH3IL63/ADUvdcDUzB4eZVTFzNrk2F5y7skkkumJ7UEaWn3JEKcz3aRwAIJSsF8tA1uB1kwDyIVmYjhFxAFrTfgUvBBFWpBkc8uXkrdBtV7Xg+HETkpeYBq5DlzHIpbp1FnX0BnQ+eKq6DYzwi+nn4pUBhcIEZfAd+Rv71JF/h18hIw8EgW7QJni4c/FSG8RIgTEWI6BKDMQgEZaa6HQqahFhp5CzPZVmNJAsBzjgrDEMWEic8vuzyyV1U5+mQ7znMFUHUTmeMZcYGSqxsnqLcxYj5Kj8OCSQMrxmRNweH5pQ0Qf4fEqVh7H2T4fmoVodPEERz4aA/H8lLm0ggRlI1OQOV1lFUDIGATp0HhBUtnI3InnOjZPMyuWqHPOsCxqicuneIVAbDtWjLIC2fnijEwqjIOs8BzgafmpOxHEZDTScqjEZEX10tyKRQs/EAuIMH35fioGJOo1mARlnc96W3ZxhtuScwTkDIJJ46aqzsPiRBvbhUBlrke4lWaD2OmLg5m82Fh+HSSls1MEXItFiDFh80tmEWguYbDlMTYXHRWdm0lt5voe/wAIUKAwzB7X3T466mRn+CqzaTF8zeDabXAHUe5XxPtNGdU56DKPEdyq9mVv5RoCZ1yF9NEA0gnmDnxuJukvibzc3Np4Axrrmn4r7iBY9IvfuyPgluDHZgSLH3Xg5gn4qwLDEue1IvoIsYgeJV97c2aJjtcjYRz6cQkO2eDaarROXCD8FLRSLus0xAObp15Zq1BSTiHUcJMnW4Ea5fFNwNpZe4t7IiCWgTPnglO4DNh14Ok5lZ9ofIEA62ixJgQO9WIvoNTsYucIAMZk5cgXZcPBJxiC+2XhNOUeHuKe3HBqbMwMo9qL9948fBLXAgEWdzjW7SOVwkKvh4mZjMGZMZm/Sw4rPszanGCbi/eJy+firNtxmwI459rLzCS1rt4STYgW4i9M8MsluPI2PGYcYMi2tzeRrkPFIGLVlJIcJ6gxpnefBOklxiIjOo8IzIzS/wBNpLREg5gEAkAgQeAt5kKQQnZXlxNTqTcG2mvfcq7GtNzUCB2r555njcFIxHAEnM3q/iGpPO/wTt/7JFnWzF/ZvPKwSVZ3gyIM2uOt7D5dVZzQBBJnUHPMwR1TIqEz2otlBJki2d+0FmxibyJAvn7586rXcNaYAuLjKLTOc5WBmfxV6T9Ugt1AMOgHxUUVAawTYx1PLO3cErHZ2jSYsZvHAm+vFRGiHcD/ANwfgoWb9Gx/te8oW6/eFp0QfqgAQIF+NyRy49FnxNqg9kWkgdDIcbdfOS0twrjKoC3SXE9csuQVmYbibtFm34xlHM9q/evNEwzDHs+I5wMCIaT14weWabs73QQ6eDpt7QpI5RYd6vgYcmTnmRyvNxb6o8FGbxo45zJNoGljpbiVq4601SoYS6RcQXn+KxtyJt4Kra4aCJdOVWYBgxGVjwWq8SG5ggzmA2ahB0mPFKx2OZcmG2gtmCXXjhoPFZibKlFRY6Q2Wm0zmbOAA6zxyVsVuZgTGRsVOJtYESb1G1oOZJCsGtcaebhznnfSRfkp+6E4+MSYFmgVGf4hBB68E1pqcDqcjleTPnmo2hhLWyCTFToEwB2QeEXjvHFXwaYNu0AC0SQRDTYEa28Gp4WpKxsOmouBt2hAByJOXQ5ZZqzMKROuQ4GTJAtexy5JbS4QCCSJubngdL5RnwSnY7iIdALCWm/DtZ9I8VqpFwX1i2oga9kctUyppk29oATN5tnyse9Y9rcXvFIAJuSJmXBsgknLSORSMJpMG+cT8TwzJtyXTTpazDpgj6xNuXEyMuhSy4BwlonW56aZTJ9y5+ICDeeAniZtOkE5/grbO4kEGW0inxMX4+0fHlBulM06OA0dqOzarPwHHIBKeJdOVySDd0TB8S6e9J3lYoNhcgxcEgEg8YMq7HtEyS6RBGsRA7XEVe5Shoxn0MNoIg9A4dm41i3eOazMeQbWEQTF5OY1/spbDiQZAqGsAhoufCPMI2fZmwBJ4VSLSJkaDKPBOkQprMdrne0AKRE63J7jEo2puchoIaSQMhAJtbW3is+JsQZUHAm5A7QEERM8pJV8HCc0MESDcyLgOb2pP8vK8K1HeBVuMHtLQOEBoymJmfNwo2faIc6bkGkSJtSR2ueXvSMRgEgEmZi3GWls6i88rK+0MmCLGxJ0m1ojj1uFqoaqDWEAkm2ZBOhF7DoTCMdtQkOFiBHEOm/iBraQlDbWVCBYuIcCJMRYc8z5CZgkAi9iINgRAaDcZzJseWcqVMJ1L2bGdBnjHLjcG3kLRjbSAA4a3P3cog66W5pONhCSWut7QEQDUJFvAR+Kq6x7YgE1DQjOIm1r5WzVqJ6lL/ph4D/V+KFirf8AZPgPwUq6I7TcYi7yIiRreqCZ/lTA4kVggkmAMiDlM93wV2YYfAH12PEZREGSDnY9yksAgZxnY5iAYFr2nhlnN/JMpRbQAyA0k9omCQSASLdbZ8QjG2Ci7DNgSGyXA63yi2fJZsPbpJp+0QJmmLa6aStxxAQZvDjNweOQSdoXs5OPtTnPhjRAOUAEg5A6HKIHzWjDbWSQSAJItAElsHuJF0vbv2bmFo7TS10iJaQdRGUk+CbibWWgN0a00lo7JET1FxA5jw6z1iKhZmxgbHNJFu3qBNibi8aHxTKKHA5Fp42FUZ6kx8lhd6RqlgFPZzyDrTYGwvJtwK0twicJp1OcG9g0C2ntA9/NTKJjuNWHjElrqxBIuCRE0jQaHQ8EYmK0uFPtSKr53uOkWPeuds+I8ZMAIOWpc0i5EebLQ7s2dYkEOOjZkGf4jHdKk41K5T1bC6odoybwQTqLAxxmI4BZSa3upFJF2mOApJOkZnuUYe1AC4mQATlrU08e/WOaqdsEvAFyIBAi+RB7ic+fJSIlIW2nZrmmfrOAjUzB8XDPmoZgGgBsAmNRMfO5JTcS9nOMk0ACLERaTpbLmlbRhAmpo1LnjM0lslvu0yVifCF42ELNdEOkknqcuGWazY47UVW7QPGaez32W1rQQZkhoN4nKSOgkg96zbfhXbmZaeyDBsYkcyGwt4z1oOLQC0zVeQ4A8Yv3xbmpDgeyONLSMzJkCe+e7kq7Li0tMRFTiLZNuc/5QVbGwg3tCJEkDqQI6XPgVJ70lMrsQEzEX+twpEd/JNGJYuYJdkTFhFiemXRZ9p2gssGiRFU37UuAjpEK7WEOqbIqE8zN+GVo7l0mGmzeklzjqZnOMp6nI88kvD2+XSDNckAC4JsJnlHhzWdm0Vg8JGX1bQZIzEypxwGhzgJs0hr2gze/UTKmviSrMbtII7QggtMxlM95jim7W4EUlv1gQcswMwdLmbZpWGQ5jpmaZjIg3i3Dn0RidqqXcXNq0moR3wDHepXVCzsrDp2m1O5udmG8LxM8yp2Zpc8y0mBV1ccxfIW/0wFLnT7JkQGOMRBbkRxsmvxAcSqwAIraIIynPW4PwW7nytk42Fe9iCWxYWFvCIslswjk82mJjI3gRmb/ABKvi4dFnkZS28yDGYBkC/xTMHFGH2XYYJIk9ezF9Dn4pfRXM3fN3gULs/ph+1hf5R+CFr9Q2NwNqDXiX9q4a12pd4iDJ1lOOICYaAGmYLnA9p2QPW579YWE4IEOabFzWNBHIme6M/hK07VsgbhgNLZEAhzZJMCrOw43XlmIuAv0VhxLcRtg4Fsm7SL0kROg8FpawNkgtmCIJzJcb3N4vbWAqDCaBW53adIsIFJMNFsrtJ71AaQCZP7OJPG2RJuYlp96mX/abTyftW0NBaCIFPtTkAKnS7ORZUwsXDdJJAMFvZBtLiaRpJEnwCbhvqe2bAOIzADnRlAGhJk844quHi14zXHSSQYaSIJAtwho71mOzXTuwP3b+0BeLAj2SQJB5y0+J4qzdtcWgEDsjlFU5kKf/Tw2skioOZ2Yt7VR6A5Socy5aIIgsm8VPw5LjEQZFui69J6M2ThhrJcMpJngTIOR4wJ4lW/SQW9ozSLDSSYJPGA2BATP0WGhuLpeoQLkS0ARJMyTHBWwsduFALN4TINRae04Ah1LbkDKPwV7rEOVIaSRcN7UCQIByBNzYi3vzWitzLxDTarMGzoEixN7gZEciqnAxKS5hjDBc1wHERAMA5ggdyxjBcwyJDRdp74Hfn4Fd4rJZp1S8tcHRBDy2CL1OsXc4HvCBiBlwBcAAkm2QJzi98stVjdjuGHV7TWuIOkzTM2tmASNXIGPGbbSKC6ey2OH1va+PFc9GezodptQaYLoNPI2I7pt3LNtjnNdBAJYbEkSBEETxsDHErTh7TOIcTmSwCJIBMX7hbks+04znYjjBgOcSeMSZ5i0a5rOPdmGrZ9o3gENpfIzsC7tE9xkW5FL2jEMMLyA761xekgHL7vC/is2NtApoEC5JceV4AGWeXTVRiNBpm5nppS4EaRIPekY+WlsXYKiXF93kyJiIM3PRyu5k4TaiSAIJ+taAWg8YLfEqdjBEh0PMU59oUggcgZi3AEJ+JisDCx3aEWEEjMSYBE2Av8AGINmZuIWr6MeDJceyGS10CDB7JgGLCm2fyRtLTXDgACGkiQLNBAPf70/DY6iaQS2ptQBEAQ4AibiC6/wVMTBkuGUWJAkmk2I5XJ4q7dSe7MwXBB7TLm5u0Tc3tIBJ4QVLXVtIHtGBBMGo2B5QM8hkr7xoD6T7ZAI4gASLCLnTJK2pjpLiapk8wKoIt1W+4Rt2I5ovTwJY4QTeIi8RIlK/SC0m2kF0WNoOeXtEd604uELNN5eHOdwFwRHWUbZsm6IB425SJb3mZ7l0xmOyxJ7sWl0kTYsGkRN+MiZ8CpxnVS11qicS3IGAToLH3JWJ49n2uIgAfzdrJX9JYMOIabTYaGCARPguUd2WDcfwu/yoXS/QHcf9KF0/Uj2dFj7GH0d/WF0dt+b/wDghC8mXf8Av/kYsP2sT7z/AIldHbssTo74YaELOf8AVCeQP3TP5vjjLi4Pst6j+gqULph5/ntv27fpD28bq3+hL2P9zif4h/oQhcv/AD/ZnwzelM2f4Y/21hxf3g6M+CELvx9m4I2D/wAnyctPpXIfef8A7RQhdMv6k8lYX/1XffxP/Gk7Tlhfdf8AEqULXn8yktOyfundMb/axFR/7rD6P+JUoWZ7/lJ7EOzb1P8AxWrH+t1d8ShCmXhIP2f2/wDqMVcP2H9R/W5Shc8u7fk3avZ7v+D1hx/YxPvu+DVKEw8MI+u77w+LUN/ct6n/AIIQuiyo7IdXf1FU2n6vXD/oYhC3h3ax7KbP7A6O+LVZ2R/6vxQhJ7/lJd5CELzMv//Z"/>
          <p:cNvSpPr>
            <a:spLocks noChangeAspect="1" noChangeArrowheads="1"/>
          </p:cNvSpPr>
          <p:nvPr/>
        </p:nvSpPr>
        <p:spPr bwMode="auto">
          <a:xfrm>
            <a:off x="465138" y="-738188"/>
            <a:ext cx="2143125" cy="214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136198" name="Picture 7" descr="Automechanika stand 2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9229"/>
            <a:ext cx="7416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68760"/>
            <a:ext cx="83529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новые разработки и технологии демонстрируются в Германии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8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428" y="116632"/>
            <a:ext cx="2962672" cy="707886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endParaRPr lang="da-DK" sz="4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6966718" cy="48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ntagede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97" y="3933056"/>
            <a:ext cx="18700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Rø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232896" cy="214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1857"/>
            <a:ext cx="6654800" cy="108012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en-US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ru-RU" sz="3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направления и продукты</a:t>
            </a:r>
            <a:endParaRPr lang="de-DE" sz="36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4795837" cy="226334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Основные рынки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Blip>
                <a:blip r:embed="rId5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AEM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европейская, американская и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отечественная техника)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Blip>
                <a:blip r:embed="rId5"/>
              </a:buBlip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OEM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европейская и отечественная техника)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направления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de-D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Blip>
                <a:blip r:embed="rId5"/>
              </a:buBlip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Грузовые автомашины</a:t>
            </a:r>
            <a:endParaRPr lang="de-D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Blip>
                <a:blip r:embed="rId5"/>
              </a:buBlip>
            </a:pP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Автобусы</a:t>
            </a:r>
            <a:endParaRPr lang="de-DE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Blip>
                <a:blip r:embed="rId5"/>
              </a:buBlip>
            </a:pPr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Легковой коммерческий транспорт (</a:t>
            </a:r>
            <a:r>
              <a:rPr lang="da-DK" sz="1600" dirty="0" smtClean="0">
                <a:latin typeface="Times New Roman" pitchFamily="18" charset="0"/>
                <a:cs typeface="Times New Roman" pitchFamily="18" charset="0"/>
              </a:rPr>
              <a:t>LCV)</a:t>
            </a:r>
            <a:endParaRPr lang="de-DE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0" name="Picture 6" descr="Lyddæmpe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44851"/>
            <a:ext cx="28194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7815" name="Rectangle 7"/>
          <p:cNvSpPr>
            <a:spLocks noChangeArrowheads="1"/>
          </p:cNvSpPr>
          <p:nvPr/>
        </p:nvSpPr>
        <p:spPr bwMode="auto">
          <a:xfrm>
            <a:off x="2987824" y="5799793"/>
            <a:ext cx="4104456" cy="99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FC0128"/>
              </a:buClr>
              <a:buSzPct val="75000"/>
              <a:defRPr/>
            </a:pP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2002 –  6,000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наименований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C0128"/>
              </a:buClr>
              <a:buSzPct val="75000"/>
              <a:defRPr/>
            </a:pP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de-DE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dirty="0">
                <a:latin typeface="Times New Roman" pitchFamily="18" charset="0"/>
                <a:cs typeface="Times New Roman" pitchFamily="18" charset="0"/>
              </a:rPr>
              <a:t>10,000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наименований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FC0128"/>
              </a:buClr>
              <a:buSzPct val="75000"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 – более 15,000 наименований</a:t>
            </a:r>
            <a:endParaRPr lang="de-DE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36512" y="4119809"/>
            <a:ext cx="281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Глушители (Евро 1 – Евро 6)</a:t>
            </a:r>
            <a:endParaRPr lang="da-DK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9832" y="34290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Трубы, гофры,</a:t>
            </a:r>
            <a:endParaRPr lang="da-DK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350100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Соединительные элементы</a:t>
            </a:r>
            <a:endParaRPr lang="da-DK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test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768" y="1367978"/>
            <a:ext cx="2895600" cy="20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9485" y="1351801"/>
            <a:ext cx="1252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Изоляция</a:t>
            </a:r>
            <a:endParaRPr lang="da-DK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4"/>
          <p:cNvSpPr>
            <a:spLocks noChangeArrowheads="1" noChangeShapeType="1" noTextEdit="1"/>
          </p:cNvSpPr>
          <p:nvPr/>
        </p:nvSpPr>
        <p:spPr bwMode="auto">
          <a:xfrm>
            <a:off x="683568" y="1412776"/>
            <a:ext cx="6624736" cy="7408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808080"/>
                  </a:solidFill>
                  <a:round/>
                  <a:headEnd/>
                  <a:tailEnd/>
                </a:ln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da-DK" sz="3600" kern="10" dirty="0">
              <a:ln w="9525">
                <a:solidFill>
                  <a:srgbClr val="808080"/>
                </a:solidFill>
                <a:round/>
                <a:headEnd/>
                <a:tailEnd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80928"/>
            <a:ext cx="5616624" cy="324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7021512" cy="5632311"/>
          </a:xfrm>
        </p:spPr>
        <p:txBody>
          <a:bodyPr/>
          <a:lstStyle/>
          <a:p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Aftermarket 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Film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2012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latin typeface="Times New Roman" pitchFamily="18" charset="0"/>
                <a:cs typeface="Times New Roman" pitchFamily="18" charset="0"/>
                <a:hlinkClick r:id="rId2"/>
              </a:rPr>
              <a:t>http://www.youtube.com/watch?v=d9a3H3AbjBA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3D </a:t>
            </a:r>
            <a:r>
              <a:rPr lang="da-DK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Exhaust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System Animation 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Film 2012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www.youtube.com/watch?v=EzsU-7FVWhw&amp;feature=relmfu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Exhaust &amp; Emission Systems 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Manufacturer 2011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www.youtube.com/watch?v=eOzCI9A1gEk&amp;feature=related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da-DK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Denmark 2011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www.youtube.com/watch?v=p8VdIwYmUaw&amp;feature=context-cha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Deutschland 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GmbH 2011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www.youtube.com/watch?v=4LM03WIbL-M&amp;feature=relmfu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da-DK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Latvia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2011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http://www.youtube.com/watch?v=nLuSXAjeknM&amp;feature=plcp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da-DK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Clamps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2011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www.youtube.com/watch?v=u0OLlvlRdj8&amp;feature=plcp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OEM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Film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https://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www.youtube.com/watch?v=8mxmD5hjM94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9. D</a:t>
            </a:r>
            <a:r>
              <a:rPr lang="en-US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inex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Diesel </a:t>
            </a:r>
            <a:r>
              <a:rPr lang="en-US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Aftertreatment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Distributed by DENSO 2015</a:t>
            </a:r>
            <a:b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https://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www.youtube.com/watch?v=uipB2eecBDE</a:t>
            </a:r>
            <a:r>
              <a:rPr lang="en-US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a-DK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OEM 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Film</a:t>
            </a: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8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a-DK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https://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www.youtube.com/watch?v=vrP0tGLCSKc</a:t>
            </a:r>
            <a:r>
              <a:rPr lang="da-DK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a-DK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1663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Ссылки на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идео</a:t>
            </a:r>
            <a:endParaRPr lang="da-DK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6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460432" cy="525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16632"/>
            <a:ext cx="8273265" cy="5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Предлагаемый диапазон продукции </a:t>
            </a:r>
            <a:endParaRPr lang="en-GB" sz="3200" b="1" dirty="0">
              <a:solidFill>
                <a:srgbClr val="EEF40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1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36904" cy="107721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Сертификаты (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ISO 9001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ISO TS 16949)</a:t>
            </a:r>
            <a:endParaRPr lang="da-DK" sz="3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810" y="6309320"/>
            <a:ext cx="6696744" cy="369332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latin typeface="Times New Roman" pitchFamily="18" charset="0"/>
                <a:cs typeface="Times New Roman" pitchFamily="18" charset="0"/>
                <a:hlinkClick r:id="rId2"/>
              </a:rPr>
              <a:t>http://</a:t>
            </a:r>
            <a:r>
              <a:rPr lang="da-DK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www.aem.dinex.dk/en/downloads/certifications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da-DK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829">
            <a:off x="5829024" y="1386011"/>
            <a:ext cx="2593279" cy="36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728">
            <a:off x="4254160" y="2323286"/>
            <a:ext cx="2591023" cy="368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634">
            <a:off x="1902609" y="1325089"/>
            <a:ext cx="2639226" cy="36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5619">
            <a:off x="555341" y="2292751"/>
            <a:ext cx="2583129" cy="36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7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491880" y="980728"/>
            <a:ext cx="4032448" cy="4032448"/>
          </a:xfrm>
        </p:spPr>
        <p:txBody>
          <a:bodyPr>
            <a:noAutofit/>
          </a:bodyPr>
          <a:lstStyle/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KAMAZ, Russia</a:t>
            </a: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YAMZ</a:t>
            </a:r>
            <a:r>
              <a:rPr lang="ru-RU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LIAZ</a:t>
            </a: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Volvo, Russia, Kaluga</a:t>
            </a: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GB" sz="1800" b="1" dirty="0" smtClean="0">
                <a:latin typeface="Times New Roman" pitchFamily="18" charset="0"/>
                <a:cs typeface="Times New Roman" pitchFamily="18" charset="0"/>
              </a:rPr>
              <a:t>Renault,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Russia, Kaluga</a:t>
            </a: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MAZ - Belarus</a:t>
            </a: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URAL</a:t>
            </a:r>
            <a:r>
              <a:rPr lang="ru-RU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da-DK" sz="1800" b="1" dirty="0" smtClean="0">
                <a:latin typeface="Times New Roman" pitchFamily="18" charset="0"/>
                <a:cs typeface="Times New Roman" pitchFamily="18" charset="0"/>
              </a:rPr>
              <a:t>Volgabus</a:t>
            </a:r>
            <a:r>
              <a:rPr lang="ru-RU" altLang="zh-CN" sz="1800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800" b="1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800" b="1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altLang="zh-CN" sz="1800" b="1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Yarovit</a:t>
            </a: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Motors</a:t>
            </a:r>
            <a:r>
              <a:rPr lang="ru-RU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en-US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MAN, Russia</a:t>
            </a:r>
            <a:endParaRPr lang="ru-RU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r>
              <a:rPr lang="da-DK" altLang="zh-CN" sz="1800" b="1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Bosal</a:t>
            </a:r>
            <a:r>
              <a:rPr lang="da-DK" altLang="zh-CN" sz="1800" b="1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- GAZ</a:t>
            </a:r>
            <a:r>
              <a:rPr lang="en-GB" sz="18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800" b="1" dirty="0">
                <a:latin typeface="Times New Roman" pitchFamily="18" charset="0"/>
                <a:cs typeface="Times New Roman" pitchFamily="18" charset="0"/>
              </a:rPr>
              <a:t>Russia, 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NN</a:t>
            </a:r>
            <a:endParaRPr lang="en-US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buClr>
                <a:schemeClr val="bg2"/>
              </a:buClr>
              <a:buSzTx/>
              <a:buNone/>
            </a:pPr>
            <a:endParaRPr lang="en-US" altLang="zh-CN" sz="1800" b="1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12976"/>
            <a:ext cx="2852166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Volgab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95" y="5085183"/>
            <a:ext cx="2799569" cy="164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666666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103687" y="5157192"/>
            <a:ext cx="1108273" cy="4318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>
                <a:solidFill>
                  <a:srgbClr val="66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da-DK" sz="1800" b="1" dirty="0" smtClean="0">
                <a:solidFill>
                  <a:schemeClr val="tx1"/>
                </a:solidFill>
                <a:latin typeface="Times New Roman" pitchFamily="18" charset="0"/>
              </a:rPr>
              <a:t>Volgabus</a:t>
            </a:r>
            <a:endParaRPr lang="da-DK" sz="18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9" y="4866735"/>
            <a:ext cx="2827437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852167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489527" cy="584775"/>
          </a:xfrm>
          <a:noFill/>
          <a:ln/>
        </p:spPr>
        <p:txBody>
          <a:bodyPr/>
          <a:lstStyle/>
          <a:p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RUS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OEM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endParaRPr lang="da-DK" sz="3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2"/>
          <p:cNvSpPr>
            <a:spLocks noGrp="1"/>
          </p:cNvSpPr>
          <p:nvPr>
            <p:ph type="title"/>
          </p:nvPr>
        </p:nvSpPr>
        <p:spPr>
          <a:xfrm>
            <a:off x="107504" y="-27383"/>
            <a:ext cx="7704856" cy="93610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en-US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RUS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a-DK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OEM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off-road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(спецтехника)</a:t>
            </a:r>
            <a:r>
              <a:rPr lang="en-GB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da-DK" sz="32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563888" y="720152"/>
            <a:ext cx="2861577" cy="422101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ru-RU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ПТЗ (</a:t>
            </a:r>
            <a:r>
              <a:rPr lang="ru-RU" altLang="zh-CN" sz="1400" dirty="0" err="1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Кировец</a:t>
            </a:r>
            <a:r>
              <a:rPr lang="ru-RU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), </a:t>
            </a:r>
            <a:r>
              <a:rPr lang="en-US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400" dirty="0" smtClean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Амкодор</a:t>
            </a:r>
            <a:r>
              <a:rPr lang="ru-RU" altLang="zh-CN" sz="1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Belarus</a:t>
            </a:r>
            <a:endParaRPr lang="ru-RU" altLang="zh-CN" sz="14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ru-RU" altLang="zh-CN" sz="1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Ростсельмаш</a:t>
            </a:r>
            <a:r>
              <a:rPr lang="en-US" altLang="zh-CN" sz="1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 </a:t>
            </a:r>
            <a:r>
              <a:rPr lang="en-US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Russia</a:t>
            </a:r>
            <a:endParaRPr lang="ru-RU" altLang="zh-CN" sz="14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Exmash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Tveks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/Terex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Volvo CE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Kaluga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Russia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  <a:buNone/>
            </a:pPr>
            <a:r>
              <a:rPr lang="ru-RU" altLang="zh-CN" sz="1400" dirty="0" smtClean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_____________________________</a:t>
            </a:r>
            <a:endParaRPr lang="ru-RU" altLang="zh-CN" sz="14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  <a:buFontTx/>
              <a:buBlip>
                <a:blip r:embed="rId3"/>
              </a:buBlip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Caterpillar</a:t>
            </a: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GB" sz="1400" dirty="0" err="1">
                <a:latin typeface="Times New Roman" pitchFamily="18" charset="0"/>
                <a:cs typeface="Times New Roman" pitchFamily="18" charset="0"/>
              </a:rPr>
              <a:t>Liebherr</a:t>
            </a: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, Germany</a:t>
            </a:r>
            <a:endParaRPr lang="en-US" sz="14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CNH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a-DK" sz="1400" dirty="0">
                <a:latin typeface="Times New Roman" pitchFamily="18" charset="0"/>
                <a:cs typeface="Times New Roman" pitchFamily="18" charset="0"/>
              </a:rPr>
              <a:t>Case and New </a:t>
            </a:r>
            <a:r>
              <a:rPr lang="da-DK" sz="1400" dirty="0" smtClean="0">
                <a:latin typeface="Times New Roman" pitchFamily="18" charset="0"/>
                <a:cs typeface="Times New Roman" pitchFamily="18" charset="0"/>
              </a:rPr>
              <a:t>Holland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  <a:buFontTx/>
              <a:buBlip>
                <a:blip r:embed="rId3"/>
              </a:buBlip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John Deere</a:t>
            </a: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  <a:buFontTx/>
              <a:buBlip>
                <a:blip r:embed="rId3"/>
              </a:buBlip>
            </a:pP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Atlas </a:t>
            </a:r>
            <a:r>
              <a:rPr lang="en-GB" sz="1400" dirty="0" err="1" smtClean="0">
                <a:latin typeface="Times New Roman" pitchFamily="18" charset="0"/>
                <a:cs typeface="Times New Roman" pitchFamily="18" charset="0"/>
              </a:rPr>
              <a:t>Copco</a:t>
            </a:r>
            <a:r>
              <a:rPr lang="en-GB" sz="1400" dirty="0" smtClean="0">
                <a:latin typeface="Times New Roman" pitchFamily="18" charset="0"/>
                <a:cs typeface="Times New Roman" pitchFamily="18" charset="0"/>
              </a:rPr>
              <a:t>, Belgium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Clr>
                <a:schemeClr val="bg2"/>
              </a:buClr>
              <a:buSzTx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Class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Krasnodar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Russia</a:t>
            </a:r>
            <a:endParaRPr lang="en-GB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2200"/>
            <a:ext cx="2416061" cy="181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26860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88458"/>
            <a:ext cx="3631679" cy="192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497" y="47495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852936"/>
            <a:ext cx="2943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 descr="a320_l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45" y="1152200"/>
            <a:ext cx="2170832" cy="162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895745" y="1153788"/>
            <a:ext cx="9166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</a:rPr>
              <a:t>Амкодор</a:t>
            </a:r>
            <a:endParaRPr lang="da-DK" sz="14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5015158"/>
            <a:ext cx="2231448" cy="17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385192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21" y="1268760"/>
            <a:ext cx="29984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722" y="3333698"/>
            <a:ext cx="2998400" cy="265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44765" y="44624"/>
            <a:ext cx="7216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lang="en-US" sz="3200" b="1" kern="0" dirty="0" smtClean="0">
                <a:latin typeface="Times New Roman" pitchFamily="18" charset="0"/>
                <a:cs typeface="Times New Roman" pitchFamily="18" charset="0"/>
              </a:rPr>
              <a:t>KAMAZ </a:t>
            </a:r>
            <a:endParaRPr lang="ru-RU" sz="32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SCR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/5)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 descr="http://eng.tatar-inform.ru/upload/image/kamaz_logo(3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89641" cy="11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1165" y="1306341"/>
            <a:ext cx="4430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единственный поставщик систем Евро-4  для двигателей КАМАЗ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2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6264" y="2825406"/>
            <a:ext cx="3758104" cy="377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4765" y="44624"/>
            <a:ext cx="7216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lang="en-US" sz="3200" b="1" kern="0" dirty="0" smtClean="0">
                <a:latin typeface="Times New Roman" pitchFamily="18" charset="0"/>
                <a:cs typeface="Times New Roman" pitchFamily="18" charset="0"/>
              </a:rPr>
              <a:t>KAMAZ </a:t>
            </a:r>
            <a:endParaRPr lang="ru-RU" sz="32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SCR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/5)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Picture 3" descr="S:\Dinex Rus\4 Development\4.3 Справочный материалы\Comtrans2012\P10207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25406"/>
            <a:ext cx="3867195" cy="37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761" y="1196752"/>
            <a:ext cx="6619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проекта – август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сертификатов Евро-4 и Евро-5 – октябрь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серийных поставок – ноябрь 2012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eng.tatar-inform.ru/upload/image/kamaz_logo(3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89641" cy="11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7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Rectangle 14"/>
          <p:cNvSpPr>
            <a:spLocks noChangeArrowheads="1"/>
          </p:cNvSpPr>
          <p:nvPr/>
        </p:nvSpPr>
        <p:spPr bwMode="auto">
          <a:xfrm>
            <a:off x="719138" y="577850"/>
            <a:ext cx="687705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lang="en-GB" sz="4000" i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  <a:t/>
            </a:r>
            <a:br>
              <a:rPr lang="en-GB" sz="4000" i="0" smtClean="0">
                <a:solidFill>
                  <a:srgbClr val="FFFF00"/>
                </a:solidFill>
                <a:latin typeface="Times New Roman" pitchFamily="18" charset="0"/>
                <a:cs typeface="Arial" pitchFamily="34" charset="0"/>
              </a:rPr>
            </a:br>
            <a:endParaRPr lang="en-US" sz="4000" i="0" smtClean="0">
              <a:solidFill>
                <a:srgbClr val="FFFF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87406" name="Titel 3"/>
          <p:cNvSpPr>
            <a:spLocks noGrp="1"/>
          </p:cNvSpPr>
          <p:nvPr>
            <p:ph type="title"/>
          </p:nvPr>
        </p:nvSpPr>
        <p:spPr bwMode="auto">
          <a:xfrm>
            <a:off x="611560" y="188640"/>
            <a:ext cx="7021513" cy="7078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1" dirty="0" err="1" smtClean="0">
                <a:solidFill>
                  <a:schemeClr val="bg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Dinex</a:t>
            </a:r>
            <a:r>
              <a:rPr lang="en-US" sz="4000" b="1" dirty="0" smtClean="0">
                <a:solidFill>
                  <a:schemeClr val="bg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группа</a:t>
            </a:r>
            <a:endParaRPr lang="da-DK" sz="4000" b="1" dirty="0" smtClean="0">
              <a:solidFill>
                <a:schemeClr val="bg2"/>
              </a:soli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5945446"/>
            <a:ext cx="479747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>
              <a:lnSpc>
                <a:spcPct val="105000"/>
              </a:lnSpc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группа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году</a:t>
            </a:r>
          </a:p>
          <a:p>
            <a:pPr marL="324000" indent="0">
              <a:lnSpc>
                <a:spcPct val="105000"/>
              </a:lnSpc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- 7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заводов (производство, развитие и продажи)</a:t>
            </a:r>
          </a:p>
          <a:p>
            <a:pPr marL="324000" indent="0">
              <a:lnSpc>
                <a:spcPct val="105000"/>
              </a:lnSpc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14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складов (продажи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da-DK" dirty="0"/>
          </a:p>
        </p:txBody>
      </p:sp>
      <p:pic>
        <p:nvPicPr>
          <p:cNvPr id="6" name="Picture 2" descr="\\DIN\Shares\dtp\Photo Database\Dinex Verdenskort\AEM+OEM ko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r="6354"/>
          <a:stretch>
            <a:fillRect/>
          </a:stretch>
        </p:blipFill>
        <p:spPr bwMode="auto">
          <a:xfrm>
            <a:off x="539552" y="1124744"/>
            <a:ext cx="6912768" cy="478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4" y="1121843"/>
            <a:ext cx="7654913" cy="570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4765" y="44624"/>
            <a:ext cx="7216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lang="en-US" sz="3200" b="1" kern="0" dirty="0" smtClean="0">
                <a:latin typeface="Times New Roman" pitchFamily="18" charset="0"/>
                <a:cs typeface="Times New Roman" pitchFamily="18" charset="0"/>
              </a:rPr>
              <a:t>KAMAZ </a:t>
            </a:r>
            <a:endParaRPr lang="ru-RU" sz="32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SCR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/5)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8764" y="1340768"/>
            <a:ext cx="3349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Полнокомпонентная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выхлопная система –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компонентов</a:t>
            </a:r>
            <a:endParaRPr 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eng.tatar-inform.ru/upload/image/kamaz_logo(3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89641" cy="11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47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Rectangle 2"/>
          <p:cNvGraphicFramePr>
            <a:graphicFrameLocks/>
          </p:cNvGraphicFramePr>
          <p:nvPr/>
        </p:nvGraphicFramePr>
        <p:xfrm>
          <a:off x="1600200" y="1905000"/>
          <a:ext cx="59436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83" name="Multimedieklip" r:id="rId4" imgW="0" imgH="0" progId="MS_ClipArt_Gallery.2">
                  <p:embed/>
                </p:oleObj>
              </mc:Choice>
              <mc:Fallback>
                <p:oleObj name="Multimedieklip" r:id="rId4" imgW="0" imgH="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05000"/>
                        <a:ext cx="59436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5" name="Picture 3" descr="Truck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2576513"/>
            <a:ext cx="5619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Van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3379788"/>
            <a:ext cx="5619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Buse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4314825"/>
            <a:ext cx="5619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Industrial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5178425"/>
            <a:ext cx="56197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808038" y="23590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endParaRPr lang="en-GB" sz="2400">
              <a:solidFill>
                <a:srgbClr val="FFFF00"/>
              </a:solidFill>
            </a:endParaRP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711950" y="1355725"/>
            <a:ext cx="1103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r>
              <a:rPr lang="da-DK" sz="1800">
                <a:solidFill>
                  <a:srgbClr val="000000"/>
                </a:solidFill>
              </a:rPr>
              <a:t>Finish</a:t>
            </a:r>
          </a:p>
          <a:p>
            <a:r>
              <a:rPr lang="da-DK" sz="1800">
                <a:solidFill>
                  <a:srgbClr val="000000"/>
                </a:solidFill>
              </a:rPr>
              <a:t>Welding</a:t>
            </a:r>
          </a:p>
        </p:txBody>
      </p:sp>
      <p:pic>
        <p:nvPicPr>
          <p:cNvPr id="33802" name="Picture 11" descr="Finish_Wel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4"/>
          <a:stretch>
            <a:fillRect/>
          </a:stretch>
        </p:blipFill>
        <p:spPr bwMode="auto">
          <a:xfrm>
            <a:off x="179387" y="1282283"/>
            <a:ext cx="7635875" cy="473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4765" y="44624"/>
            <a:ext cx="7216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lang="en-US" sz="3200" b="1" kern="0" dirty="0" smtClean="0">
                <a:latin typeface="Times New Roman" pitchFamily="18" charset="0"/>
                <a:cs typeface="Times New Roman" pitchFamily="18" charset="0"/>
              </a:rPr>
              <a:t>KAMAZ </a:t>
            </a:r>
            <a:endParaRPr lang="ru-RU" sz="32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SCR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/5)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http://eng.tatar-inform.ru/upload/image/kamaz_logo(3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689641" cy="112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4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24744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2012 года ООО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Динекс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Русь» – сертифицированный поставщик СООГ Евро-4 для ОАО «Автодизель» (ЯМЗ)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44824"/>
            <a:ext cx="309691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431" y="2140406"/>
            <a:ext cx="2807737" cy="253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9"/>
            <a:ext cx="2808312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54" y="5033957"/>
            <a:ext cx="3917565" cy="154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44765" y="44624"/>
            <a:ext cx="72167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YaMZ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0507" y="6127"/>
            <a:ext cx="7021512" cy="1190625"/>
          </a:xfrm>
        </p:spPr>
        <p:txBody>
          <a:bodyPr>
            <a:normAutofit/>
          </a:bodyPr>
          <a:lstStyle/>
          <a:p>
            <a:pPr lvl="0"/>
            <a:r>
              <a:rPr lang="en-US" sz="32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en-US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RUS 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YaMZ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(системы Евро </a:t>
            </a:r>
            <a:r>
              <a:rPr lang="en-US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/5)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87763" y="1290638"/>
            <a:ext cx="2498725" cy="376237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en-US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YaMZ</a:t>
            </a:r>
            <a:r>
              <a:rPr lang="en-US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engines</a:t>
            </a:r>
            <a:endParaRPr lang="ru-RU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2468563" y="1841500"/>
            <a:ext cx="1179512" cy="2936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0" dirty="0"/>
              <a:t>YaMZ-534</a:t>
            </a:r>
            <a:endParaRPr lang="ru-RU" sz="1400" b="0" dirty="0"/>
          </a:p>
        </p:txBody>
      </p:sp>
      <p:sp>
        <p:nvSpPr>
          <p:cNvPr id="28677" name="AutoShape 5"/>
          <p:cNvSpPr>
            <a:spLocks noChangeArrowheads="1"/>
          </p:cNvSpPr>
          <p:nvPr/>
        </p:nvSpPr>
        <p:spPr bwMode="auto">
          <a:xfrm>
            <a:off x="4356100" y="1841500"/>
            <a:ext cx="1179513" cy="2936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0" dirty="0"/>
              <a:t>YaMZ-536</a:t>
            </a:r>
            <a:endParaRPr lang="ru-RU" sz="1400" b="0" dirty="0"/>
          </a:p>
        </p:txBody>
      </p:sp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6291263" y="1841500"/>
            <a:ext cx="1179512" cy="293688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400" b="0" dirty="0"/>
              <a:t>YaMZ-651</a:t>
            </a:r>
            <a:endParaRPr lang="ru-RU" sz="1400" b="0" dirty="0"/>
          </a:p>
        </p:txBody>
      </p: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2362200" y="2689225"/>
            <a:ext cx="1389063" cy="12874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ts val="2000"/>
              </a:lnSpc>
            </a:pPr>
            <a:r>
              <a:rPr lang="en-US" sz="1400" dirty="0"/>
              <a:t>PAZ</a:t>
            </a:r>
          </a:p>
          <a:p>
            <a:pPr>
              <a:lnSpc>
                <a:spcPts val="2000"/>
              </a:lnSpc>
            </a:pPr>
            <a:r>
              <a:rPr lang="en-US" sz="1400" dirty="0"/>
              <a:t>GAZ (</a:t>
            </a:r>
            <a:r>
              <a:rPr lang="en-US" sz="1400" dirty="0" smtClean="0"/>
              <a:t>Valdai</a:t>
            </a:r>
            <a:r>
              <a:rPr lang="en-US" sz="1400" dirty="0"/>
              <a:t>)</a:t>
            </a:r>
            <a:endParaRPr lang="ru-RU" sz="1400" dirty="0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4257675" y="2689225"/>
            <a:ext cx="1389063" cy="12874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ts val="2000"/>
              </a:lnSpc>
            </a:pPr>
            <a:r>
              <a:rPr lang="en-US" sz="1400" dirty="0"/>
              <a:t>MAZ</a:t>
            </a:r>
          </a:p>
          <a:p>
            <a:pPr>
              <a:lnSpc>
                <a:spcPts val="2000"/>
              </a:lnSpc>
            </a:pPr>
            <a:r>
              <a:rPr lang="en-US" sz="1400" dirty="0"/>
              <a:t>KRAZ</a:t>
            </a:r>
          </a:p>
          <a:p>
            <a:pPr>
              <a:lnSpc>
                <a:spcPts val="2000"/>
              </a:lnSpc>
            </a:pPr>
            <a:r>
              <a:rPr lang="en-US" sz="1400" dirty="0" err="1"/>
              <a:t>LiAZ</a:t>
            </a:r>
            <a:endParaRPr lang="en-US" sz="1400" dirty="0"/>
          </a:p>
          <a:p>
            <a:pPr>
              <a:lnSpc>
                <a:spcPts val="2000"/>
              </a:lnSpc>
            </a:pPr>
            <a:r>
              <a:rPr lang="en-US" sz="1400" dirty="0" err="1"/>
              <a:t>UralAZ</a:t>
            </a:r>
            <a:endParaRPr lang="ru-RU" sz="1400" dirty="0"/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6192838" y="2689225"/>
            <a:ext cx="1389062" cy="12874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pPr>
              <a:lnSpc>
                <a:spcPts val="2000"/>
              </a:lnSpc>
            </a:pPr>
            <a:r>
              <a:rPr lang="en-US" sz="1400" dirty="0"/>
              <a:t>MAZ</a:t>
            </a:r>
          </a:p>
          <a:p>
            <a:pPr>
              <a:lnSpc>
                <a:spcPts val="2000"/>
              </a:lnSpc>
            </a:pPr>
            <a:r>
              <a:rPr lang="en-US" sz="1400" dirty="0"/>
              <a:t>KRAZ</a:t>
            </a:r>
          </a:p>
          <a:p>
            <a:pPr>
              <a:lnSpc>
                <a:spcPts val="2000"/>
              </a:lnSpc>
            </a:pPr>
            <a:r>
              <a:rPr lang="en-US" sz="1400" dirty="0" err="1"/>
              <a:t>Volat</a:t>
            </a:r>
            <a:endParaRPr lang="ru-RU" sz="1400" dirty="0"/>
          </a:p>
        </p:txBody>
      </p:sp>
      <p:sp>
        <p:nvSpPr>
          <p:cNvPr id="68619" name="AutoShape 11"/>
          <p:cNvSpPr>
            <a:spLocks noChangeArrowheads="1"/>
          </p:cNvSpPr>
          <p:nvPr/>
        </p:nvSpPr>
        <p:spPr bwMode="auto">
          <a:xfrm>
            <a:off x="4368800" y="5727700"/>
            <a:ext cx="1243013" cy="452438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>
            <a:noFill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/>
          <a:p>
            <a:pPr algn="ctr">
              <a:lnSpc>
                <a:spcPts val="2000"/>
              </a:lnSpc>
            </a:pPr>
            <a:r>
              <a:rPr lang="en-US" sz="1400" b="1">
                <a:effectLst>
                  <a:outerShdw blurRad="38100" dist="38100" dir="2700000" algn="tl">
                    <a:srgbClr val="FFFFFF"/>
                  </a:outerShdw>
                </a:effectLst>
              </a:rPr>
              <a:t>Ecocat</a:t>
            </a:r>
            <a:endParaRPr lang="ru-RU" sz="1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212850" y="2241550"/>
            <a:ext cx="1398588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sz="1000" b="0">
                <a:solidFill>
                  <a:srgbClr val="000099"/>
                </a:solidFill>
              </a:rPr>
              <a:t>Production, max units</a:t>
            </a:r>
            <a:endParaRPr lang="ru-RU" sz="1000" b="0">
              <a:solidFill>
                <a:srgbClr val="000099"/>
              </a:solidFill>
            </a:endParaRPr>
          </a:p>
        </p:txBody>
      </p:sp>
      <p:cxnSp>
        <p:nvCxnSpPr>
          <p:cNvPr id="28685" name="AutoShape 16"/>
          <p:cNvCxnSpPr>
            <a:cxnSpLocks noChangeShapeType="1"/>
            <a:stCxn id="28676" idx="2"/>
            <a:endCxn id="28679" idx="0"/>
          </p:cNvCxnSpPr>
          <p:nvPr/>
        </p:nvCxnSpPr>
        <p:spPr bwMode="auto">
          <a:xfrm flipH="1">
            <a:off x="3057525" y="2135188"/>
            <a:ext cx="1588" cy="554037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8686" name="Text Box 13"/>
          <p:cNvSpPr txBox="1">
            <a:spLocks noChangeArrowheads="1"/>
          </p:cNvSpPr>
          <p:nvPr/>
        </p:nvSpPr>
        <p:spPr bwMode="auto">
          <a:xfrm>
            <a:off x="2830513" y="2254250"/>
            <a:ext cx="4635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sz="1000" b="0">
                <a:solidFill>
                  <a:srgbClr val="FF0000"/>
                </a:solidFill>
              </a:rPr>
              <a:t>5000</a:t>
            </a:r>
            <a:endParaRPr lang="ru-RU" sz="1000" b="0">
              <a:solidFill>
                <a:srgbClr val="FF0000"/>
              </a:solidFill>
            </a:endParaRPr>
          </a:p>
        </p:txBody>
      </p:sp>
      <p:cxnSp>
        <p:nvCxnSpPr>
          <p:cNvPr id="28687" name="AutoShape 17"/>
          <p:cNvCxnSpPr>
            <a:cxnSpLocks noChangeShapeType="1"/>
            <a:stCxn id="28677" idx="2"/>
            <a:endCxn id="28680" idx="0"/>
          </p:cNvCxnSpPr>
          <p:nvPr/>
        </p:nvCxnSpPr>
        <p:spPr bwMode="auto">
          <a:xfrm>
            <a:off x="4946650" y="2135188"/>
            <a:ext cx="6350" cy="554037"/>
          </a:xfrm>
          <a:prstGeom prst="straightConnector1">
            <a:avLst/>
          </a:prstGeom>
          <a:noFill/>
          <a:ln w="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8688" name="Text Box 14"/>
          <p:cNvSpPr txBox="1">
            <a:spLocks noChangeArrowheads="1"/>
          </p:cNvSpPr>
          <p:nvPr/>
        </p:nvSpPr>
        <p:spPr bwMode="auto">
          <a:xfrm>
            <a:off x="4678363" y="2241550"/>
            <a:ext cx="5334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sz="1000" b="0">
                <a:solidFill>
                  <a:srgbClr val="000099"/>
                </a:solidFill>
              </a:rPr>
              <a:t>12000</a:t>
            </a:r>
            <a:endParaRPr lang="ru-RU" sz="1000" b="0">
              <a:solidFill>
                <a:srgbClr val="000099"/>
              </a:solidFill>
            </a:endParaRPr>
          </a:p>
        </p:txBody>
      </p:sp>
      <p:sp>
        <p:nvSpPr>
          <p:cNvPr id="28689" name="Line 18"/>
          <p:cNvSpPr>
            <a:spLocks noChangeShapeType="1"/>
          </p:cNvSpPr>
          <p:nvPr/>
        </p:nvSpPr>
        <p:spPr bwMode="auto">
          <a:xfrm>
            <a:off x="185738" y="2559050"/>
            <a:ext cx="7632700" cy="0"/>
          </a:xfrm>
          <a:prstGeom prst="line">
            <a:avLst/>
          </a:prstGeom>
          <a:noFill/>
          <a:ln w="9525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A5A5A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28690" name="AutoShape 19"/>
          <p:cNvCxnSpPr>
            <a:cxnSpLocks noChangeShapeType="1"/>
            <a:stCxn id="28678" idx="2"/>
            <a:endCxn id="28681" idx="0"/>
          </p:cNvCxnSpPr>
          <p:nvPr/>
        </p:nvCxnSpPr>
        <p:spPr bwMode="auto">
          <a:xfrm>
            <a:off x="6881813" y="2135188"/>
            <a:ext cx="6350" cy="55403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8691" name="Text Box 15"/>
          <p:cNvSpPr txBox="1">
            <a:spLocks noChangeArrowheads="1"/>
          </p:cNvSpPr>
          <p:nvPr/>
        </p:nvSpPr>
        <p:spPr bwMode="auto">
          <a:xfrm>
            <a:off x="6662738" y="2241550"/>
            <a:ext cx="463550" cy="2444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sz="1000" b="0" dirty="0">
                <a:solidFill>
                  <a:srgbClr val="FF0000"/>
                </a:solidFill>
              </a:rPr>
              <a:t>7000</a:t>
            </a:r>
            <a:endParaRPr lang="ru-RU" sz="1000" b="0" dirty="0">
              <a:solidFill>
                <a:srgbClr val="FF0000"/>
              </a:solidFill>
            </a:endParaRPr>
          </a:p>
        </p:txBody>
      </p:sp>
      <p:sp>
        <p:nvSpPr>
          <p:cNvPr id="28692" name="Line 20"/>
          <p:cNvSpPr>
            <a:spLocks noChangeShapeType="1"/>
          </p:cNvSpPr>
          <p:nvPr/>
        </p:nvSpPr>
        <p:spPr bwMode="auto">
          <a:xfrm>
            <a:off x="185738" y="4348163"/>
            <a:ext cx="7632700" cy="0"/>
          </a:xfrm>
          <a:prstGeom prst="line">
            <a:avLst/>
          </a:prstGeom>
          <a:noFill/>
          <a:ln w="9525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A5A5A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8693" name="Line 21"/>
          <p:cNvSpPr>
            <a:spLocks noChangeShapeType="1"/>
          </p:cNvSpPr>
          <p:nvPr/>
        </p:nvSpPr>
        <p:spPr bwMode="auto">
          <a:xfrm>
            <a:off x="246062" y="5548849"/>
            <a:ext cx="7632700" cy="0"/>
          </a:xfrm>
          <a:prstGeom prst="line">
            <a:avLst/>
          </a:prstGeom>
          <a:noFill/>
          <a:ln w="9525">
            <a:solidFill>
              <a:srgbClr val="96969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A5A5A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28694" name="AutoShape 23"/>
          <p:cNvCxnSpPr>
            <a:cxnSpLocks noChangeShapeType="1"/>
            <a:stCxn id="28698" idx="0"/>
            <a:endCxn id="28679" idx="2"/>
          </p:cNvCxnSpPr>
          <p:nvPr/>
        </p:nvCxnSpPr>
        <p:spPr bwMode="auto">
          <a:xfrm flipH="1" flipV="1">
            <a:off x="3056732" y="3976688"/>
            <a:ext cx="22759" cy="68223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28695" name="AutoShape 26"/>
          <p:cNvCxnSpPr>
            <a:cxnSpLocks noChangeShapeType="1"/>
            <a:stCxn id="68619" idx="0"/>
            <a:endCxn id="28700" idx="2"/>
          </p:cNvCxnSpPr>
          <p:nvPr/>
        </p:nvCxnSpPr>
        <p:spPr bwMode="auto">
          <a:xfrm flipH="1" flipV="1">
            <a:off x="4960938" y="5235575"/>
            <a:ext cx="30162" cy="4921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28696" name="AutoShape 27"/>
          <p:cNvCxnSpPr>
            <a:cxnSpLocks noChangeShapeType="1"/>
            <a:stCxn id="68619" idx="1"/>
            <a:endCxn id="28698" idx="2"/>
          </p:cNvCxnSpPr>
          <p:nvPr/>
        </p:nvCxnSpPr>
        <p:spPr bwMode="auto">
          <a:xfrm flipH="1" flipV="1">
            <a:off x="3079491" y="5153313"/>
            <a:ext cx="1289309" cy="80060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cxnSp>
        <p:nvCxnSpPr>
          <p:cNvPr id="28697" name="AutoShape 28"/>
          <p:cNvCxnSpPr>
            <a:cxnSpLocks noChangeShapeType="1"/>
            <a:stCxn id="68619" idx="3"/>
            <a:endCxn id="28702" idx="2"/>
          </p:cNvCxnSpPr>
          <p:nvPr/>
        </p:nvCxnSpPr>
        <p:spPr bwMode="auto">
          <a:xfrm flipV="1">
            <a:off x="5611813" y="5249863"/>
            <a:ext cx="1276350" cy="7048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28698" name="Picture 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9" y="4658920"/>
            <a:ext cx="936104" cy="49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00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4729163"/>
            <a:ext cx="9588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701" name="AutoShape 32"/>
          <p:cNvCxnSpPr>
            <a:cxnSpLocks noChangeShapeType="1"/>
            <a:stCxn id="28700" idx="0"/>
            <a:endCxn id="28680" idx="2"/>
          </p:cNvCxnSpPr>
          <p:nvPr/>
        </p:nvCxnSpPr>
        <p:spPr bwMode="auto">
          <a:xfrm flipH="1" flipV="1">
            <a:off x="4953000" y="3976688"/>
            <a:ext cx="7938" cy="7524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pic>
        <p:nvPicPr>
          <p:cNvPr id="28702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4743450"/>
            <a:ext cx="9588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703" name="AutoShape 34"/>
          <p:cNvCxnSpPr>
            <a:cxnSpLocks noChangeShapeType="1"/>
            <a:stCxn id="28702" idx="0"/>
            <a:endCxn id="28681" idx="2"/>
          </p:cNvCxnSpPr>
          <p:nvPr/>
        </p:nvCxnSpPr>
        <p:spPr bwMode="auto">
          <a:xfrm flipV="1">
            <a:off x="6888163" y="3976688"/>
            <a:ext cx="0" cy="76676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8704" name="Text Box 35"/>
          <p:cNvSpPr txBox="1">
            <a:spLocks noChangeArrowheads="1"/>
          </p:cNvSpPr>
          <p:nvPr/>
        </p:nvSpPr>
        <p:spPr bwMode="auto">
          <a:xfrm rot="10800000">
            <a:off x="246063" y="1636713"/>
            <a:ext cx="428625" cy="8810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i="1">
                <a:solidFill>
                  <a:srgbClr val="000099"/>
                </a:solidFill>
              </a:rPr>
              <a:t>Engines</a:t>
            </a:r>
            <a:endParaRPr lang="ru-RU" i="1">
              <a:solidFill>
                <a:srgbClr val="000099"/>
              </a:solidFill>
            </a:endParaRPr>
          </a:p>
        </p:txBody>
      </p:sp>
      <p:sp>
        <p:nvSpPr>
          <p:cNvPr id="28705" name="Text Box 36"/>
          <p:cNvSpPr txBox="1">
            <a:spLocks noChangeArrowheads="1"/>
          </p:cNvSpPr>
          <p:nvPr/>
        </p:nvSpPr>
        <p:spPr bwMode="auto">
          <a:xfrm rot="10800000">
            <a:off x="246063" y="2914650"/>
            <a:ext cx="428625" cy="9731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rgbClr val="000099"/>
                </a:solidFill>
              </a:rPr>
              <a:t>Vehicles </a:t>
            </a:r>
            <a:endParaRPr lang="ru-RU" i="1">
              <a:solidFill>
                <a:srgbClr val="000099"/>
              </a:solidFill>
            </a:endParaRPr>
          </a:p>
        </p:txBody>
      </p:sp>
      <p:sp>
        <p:nvSpPr>
          <p:cNvPr id="28706" name="Text Box 37"/>
          <p:cNvSpPr txBox="1">
            <a:spLocks noChangeArrowheads="1"/>
          </p:cNvSpPr>
          <p:nvPr/>
        </p:nvSpPr>
        <p:spPr bwMode="auto">
          <a:xfrm rot="10800000">
            <a:off x="1588" y="4468813"/>
            <a:ext cx="673100" cy="904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rgbClr val="000099"/>
                </a:solidFill>
              </a:rPr>
              <a:t>Exhaust</a:t>
            </a:r>
            <a:br>
              <a:rPr lang="en-US" i="1">
                <a:solidFill>
                  <a:srgbClr val="000099"/>
                </a:solidFill>
              </a:rPr>
            </a:br>
            <a:r>
              <a:rPr lang="en-US" i="1">
                <a:solidFill>
                  <a:srgbClr val="000099"/>
                </a:solidFill>
              </a:rPr>
              <a:t>systems</a:t>
            </a:r>
            <a:endParaRPr lang="ru-RU" i="1">
              <a:solidFill>
                <a:srgbClr val="000099"/>
              </a:solidFill>
            </a:endParaRPr>
          </a:p>
        </p:txBody>
      </p:sp>
      <p:sp>
        <p:nvSpPr>
          <p:cNvPr id="28707" name="Text Box 38"/>
          <p:cNvSpPr txBox="1">
            <a:spLocks noChangeArrowheads="1"/>
          </p:cNvSpPr>
          <p:nvPr/>
        </p:nvSpPr>
        <p:spPr bwMode="auto">
          <a:xfrm rot="10800000">
            <a:off x="0" y="5588000"/>
            <a:ext cx="673100" cy="10175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sz="1600" b="1">
                <a:solidFill>
                  <a:srgbClr val="FFFF00"/>
                </a:solidFill>
                <a:latin typeface="Arial" charset="0"/>
              </a:defRPr>
            </a:lvl1pPr>
            <a:lvl2pPr marL="742950" indent="-285750">
              <a:defRPr sz="1600" b="1">
                <a:solidFill>
                  <a:srgbClr val="FFFF00"/>
                </a:solidFill>
                <a:latin typeface="Arial" charset="0"/>
              </a:defRPr>
            </a:lvl2pPr>
            <a:lvl3pPr marL="1143000" indent="-228600">
              <a:defRPr sz="1600" b="1">
                <a:solidFill>
                  <a:srgbClr val="FFFF00"/>
                </a:solidFill>
                <a:latin typeface="Arial" charset="0"/>
              </a:defRPr>
            </a:lvl3pPr>
            <a:lvl4pPr marL="1600200" indent="-228600">
              <a:defRPr sz="1600" b="1">
                <a:solidFill>
                  <a:srgbClr val="FFFF00"/>
                </a:solidFill>
                <a:latin typeface="Arial" charset="0"/>
              </a:defRPr>
            </a:lvl4pPr>
            <a:lvl5pPr marL="2057400" indent="-228600">
              <a:defRPr sz="1600" b="1">
                <a:solidFill>
                  <a:srgbClr val="FFFF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algn="ctr"/>
            <a:r>
              <a:rPr lang="en-US" i="1">
                <a:solidFill>
                  <a:srgbClr val="000099"/>
                </a:solidFill>
              </a:rPr>
              <a:t>Catalytic</a:t>
            </a:r>
            <a:br>
              <a:rPr lang="en-US" i="1">
                <a:solidFill>
                  <a:srgbClr val="000099"/>
                </a:solidFill>
              </a:rPr>
            </a:br>
            <a:r>
              <a:rPr lang="en-US" i="1">
                <a:solidFill>
                  <a:srgbClr val="000099"/>
                </a:solidFill>
              </a:rPr>
              <a:t>converter</a:t>
            </a:r>
            <a:endParaRPr lang="ru-RU" i="1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0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107504" y="76275"/>
            <a:ext cx="7776864" cy="11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Dinex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RUS </a:t>
            </a:r>
            <a:r>
              <a:rPr lang="ru-RU" sz="3200" b="1" kern="0" dirty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YaMZ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новые проекты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da-DK" sz="3200" b="1" kern="0" dirty="0">
              <a:solidFill>
                <a:schemeClr val="bg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196753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ЯМЗ Евро-5 </a:t>
            </a:r>
            <a:r>
              <a:rPr lang="ru-RU" sz="2800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(дизельный двигатель)</a:t>
            </a:r>
          </a:p>
          <a:p>
            <a:r>
              <a:rPr lang="ru-RU" sz="2800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– 10.2014</a:t>
            </a:r>
          </a:p>
          <a:p>
            <a:r>
              <a:rPr lang="ru-RU" sz="2800" dirty="0" smtClean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Серийные производство – 01.2016</a:t>
            </a:r>
            <a:endParaRPr lang="da-DK" sz="2800" dirty="0">
              <a:solidFill>
                <a:schemeClr val="bg1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636912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367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ЯМЗ Евро-5</a:t>
            </a:r>
            <a:r>
              <a:rPr lang="ru-RU" sz="2800" dirty="0" smtClean="0">
                <a:solidFill>
                  <a:srgbClr val="367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(газовый двигатель)</a:t>
            </a:r>
          </a:p>
          <a:p>
            <a:r>
              <a:rPr lang="ru-RU" sz="2800" dirty="0" smtClean="0">
                <a:solidFill>
                  <a:srgbClr val="367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испытания – 10-12.2014</a:t>
            </a:r>
          </a:p>
          <a:p>
            <a:r>
              <a:rPr lang="ru-RU" sz="2800" dirty="0" smtClean="0">
                <a:solidFill>
                  <a:srgbClr val="3676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Серийное производство – 07.2015</a:t>
            </a:r>
            <a:endParaRPr lang="da-DK" sz="2800" dirty="0">
              <a:solidFill>
                <a:srgbClr val="3676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4721"/>
            <a:ext cx="3531720" cy="247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68" y="4091424"/>
            <a:ext cx="3500100" cy="25059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5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9675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Динекс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Русь» – поставщик компонентов выхлопной системы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Volvo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(ЗАО «Вольво Восток»)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030150"/>
            <a:ext cx="2727772" cy="2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514678"/>
            <a:ext cx="2520279" cy="208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0" y="1966192"/>
            <a:ext cx="3418552" cy="290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97152"/>
            <a:ext cx="3384376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7504" y="44624"/>
            <a:ext cx="84757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Dinex RUS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VOLVO</a:t>
            </a:r>
            <a:r>
              <a:rPr lang="en-US" sz="3200" b="1" kern="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kern="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b="1" kern="0" dirty="0" smtClean="0">
                <a:latin typeface="Times New Roman" pitchFamily="18" charset="0"/>
                <a:cs typeface="Times New Roman" pitchFamily="18" charset="0"/>
              </a:rPr>
              <a:t>(выхлопные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системы Евро3/ Евро</a:t>
            </a:r>
            <a:r>
              <a:rPr kumimoji="0" lang="ru-RU" sz="3200" b="1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4/ Евро5 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473" y="4745535"/>
            <a:ext cx="2747913" cy="211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10272" y="76275"/>
            <a:ext cx="6289920" cy="11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Dinex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RUS </a:t>
            </a:r>
            <a:r>
              <a:rPr lang="ru-RU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и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MMZ  </a:t>
            </a:r>
          </a:p>
          <a:p>
            <a:r>
              <a:rPr lang="en-US" sz="3200" b="1" kern="0" dirty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ru-RU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новые проекты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)</a:t>
            </a:r>
            <a:endParaRPr lang="da-DK" sz="3200" b="1" kern="0" dirty="0">
              <a:solidFill>
                <a:schemeClr val="bg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340768"/>
            <a:ext cx="741682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MMZ-245 (Stage-4)</a:t>
            </a:r>
          </a:p>
          <a:p>
            <a:r>
              <a:rPr lang="ru-RU" sz="2400" dirty="0" smtClean="0"/>
              <a:t>Сертификация – 09.2014</a:t>
            </a:r>
          </a:p>
          <a:p>
            <a:r>
              <a:rPr lang="ru-RU" sz="2400" dirty="0" smtClean="0"/>
              <a:t>Серийные поставки – 07.2015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ММЗ-245 (Евро-5)</a:t>
            </a:r>
          </a:p>
          <a:p>
            <a:r>
              <a:rPr lang="ru-RU" sz="2400" dirty="0"/>
              <a:t>Сертификация – </a:t>
            </a:r>
            <a:r>
              <a:rPr lang="ru-RU" sz="2400" dirty="0" smtClean="0"/>
              <a:t>10.2014</a:t>
            </a:r>
            <a:endParaRPr lang="ru-RU" sz="2400" dirty="0"/>
          </a:p>
          <a:p>
            <a:r>
              <a:rPr lang="ru-RU" sz="2400" dirty="0"/>
              <a:t>Серийные поставки – </a:t>
            </a:r>
            <a:r>
              <a:rPr lang="ru-RU" sz="2400" dirty="0" smtClean="0"/>
              <a:t>01.2016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ММЗ-260 (Евро-5)</a:t>
            </a:r>
          </a:p>
          <a:p>
            <a:r>
              <a:rPr lang="ru-RU" sz="2400" dirty="0"/>
              <a:t>Сертификация – </a:t>
            </a:r>
            <a:r>
              <a:rPr lang="ru-RU" sz="2400" dirty="0" smtClean="0"/>
              <a:t>10.2014</a:t>
            </a:r>
            <a:endParaRPr lang="ru-RU" sz="2400" dirty="0"/>
          </a:p>
          <a:p>
            <a:r>
              <a:rPr lang="ru-RU" sz="2400" dirty="0"/>
              <a:t>Серийные поставки – 01.2016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da-DK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832" y="636514"/>
            <a:ext cx="2406203" cy="226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7" y="2899272"/>
            <a:ext cx="3719513" cy="184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29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79512" y="76275"/>
            <a:ext cx="7776864" cy="112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1" kern="0" dirty="0" err="1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Dinex</a:t>
            </a:r>
            <a:r>
              <a:rPr lang="en-US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RUS – </a:t>
            </a:r>
            <a:r>
              <a:rPr lang="ru-RU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Развитие в России</a:t>
            </a:r>
            <a:endParaRPr lang="da-DK" sz="3200" b="1" kern="0" dirty="0">
              <a:solidFill>
                <a:schemeClr val="bg2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196752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Большая семёрка в России</a:t>
            </a:r>
            <a:endParaRPr lang="da-DK" sz="24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693" y="1731907"/>
            <a:ext cx="1958901" cy="164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76525" y="5445223"/>
            <a:ext cx="19589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  Калуга</a:t>
            </a:r>
          </a:p>
          <a:p>
            <a:r>
              <a:rPr lang="ru-RU" dirty="0" smtClean="0"/>
              <a:t> </a:t>
            </a:r>
            <a:endParaRPr lang="da-DK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184" y="3500471"/>
            <a:ext cx="1223917" cy="178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79" y="1707849"/>
            <a:ext cx="2263170" cy="169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023" y="5464607"/>
            <a:ext cx="3053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Санкт-Петербург</a:t>
            </a:r>
            <a:endParaRPr lang="da-DK" sz="2000" b="1" dirty="0">
              <a:solidFill>
                <a:srgbClr val="7030A0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6" y="3686306"/>
            <a:ext cx="2266649" cy="169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041" y="1885380"/>
            <a:ext cx="1734176" cy="161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95594" y="3686305"/>
            <a:ext cx="3701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Набережные Челны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(КАМАЗ </a:t>
            </a:r>
            <a:r>
              <a:rPr lang="en-US" b="1" dirty="0" smtClean="0">
                <a:solidFill>
                  <a:srgbClr val="7030A0"/>
                </a:solidFill>
              </a:rPr>
              <a:t>JV)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endParaRPr lang="da-DK" b="1" dirty="0">
              <a:solidFill>
                <a:srgbClr val="7030A0"/>
              </a:solidFill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0" y="4714390"/>
            <a:ext cx="2412698" cy="75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40" y="5569211"/>
            <a:ext cx="2383836" cy="52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99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884368" cy="584775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AEM </a:t>
            </a:r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sz="3200" b="1" dirty="0" smtClean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7061200" cy="486287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Европейские грузовики</a:t>
            </a:r>
          </a:p>
          <a:p>
            <a:pPr>
              <a:spcBef>
                <a:spcPct val="50000"/>
              </a:spcBef>
              <a:buNone/>
            </a:pPr>
            <a:r>
              <a:rPr lang="ru-RU" sz="2000" dirty="0" smtClean="0">
                <a:latin typeface="Times New Roman" pitchFamily="18" charset="0"/>
              </a:rPr>
              <a:t>    </a:t>
            </a:r>
            <a:r>
              <a:rPr lang="en-US" sz="2000" dirty="0" smtClean="0">
                <a:latin typeface="Times New Roman" pitchFamily="18" charset="0"/>
              </a:rPr>
              <a:t> - Euro 1 – 5</a:t>
            </a:r>
            <a:endParaRPr lang="ru-RU" sz="20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Американские грузовики</a:t>
            </a:r>
            <a:endParaRPr lang="en-US" sz="20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Микроавтобусы (</a:t>
            </a:r>
            <a:r>
              <a:rPr lang="en-US" sz="2000" dirty="0" smtClean="0">
                <a:latin typeface="Times New Roman" pitchFamily="18" charset="0"/>
              </a:rPr>
              <a:t>LCV)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>
                <a:latin typeface="Times New Roman" pitchFamily="18" charset="0"/>
              </a:rPr>
              <a:t>      - </a:t>
            </a:r>
            <a:r>
              <a:rPr lang="ru-RU" sz="2000" dirty="0" smtClean="0">
                <a:latin typeface="Times New Roman" pitchFamily="18" charset="0"/>
              </a:rPr>
              <a:t>Евро</a:t>
            </a:r>
            <a:r>
              <a:rPr lang="en-US" sz="2000" dirty="0" smtClean="0">
                <a:latin typeface="Times New Roman" pitchFamily="18" charset="0"/>
              </a:rPr>
              <a:t> 1 </a:t>
            </a:r>
            <a:r>
              <a:rPr lang="ru-RU" sz="2000" dirty="0" smtClean="0">
                <a:latin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4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Автобусы</a:t>
            </a:r>
            <a:r>
              <a:rPr lang="en-US" sz="2000" dirty="0" smtClean="0">
                <a:latin typeface="Times New Roman" pitchFamily="18" charset="0"/>
              </a:rPr>
              <a:t> (BUS) </a:t>
            </a:r>
            <a:r>
              <a:rPr lang="ru-RU" sz="2000" dirty="0" smtClean="0">
                <a:latin typeface="Times New Roman" pitchFamily="18" charset="0"/>
              </a:rPr>
              <a:t>= Рынок </a:t>
            </a:r>
            <a:r>
              <a:rPr lang="ru-RU" sz="2000" dirty="0" err="1" smtClean="0">
                <a:latin typeface="Times New Roman" pitchFamily="18" charset="0"/>
              </a:rPr>
              <a:t>Ретрофитов</a:t>
            </a:r>
            <a:r>
              <a:rPr lang="ru-RU" sz="2000" dirty="0" smtClean="0">
                <a:latin typeface="Times New Roman" pitchFamily="18" charset="0"/>
              </a:rPr>
              <a:t> и их обслуживание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Выхлопные системы </a:t>
            </a:r>
            <a:endParaRPr lang="en-US" sz="2000" dirty="0" smtClean="0"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>
                <a:latin typeface="Times New Roman" pitchFamily="18" charset="0"/>
              </a:rPr>
              <a:t>     - </a:t>
            </a:r>
            <a:r>
              <a:rPr lang="ru-RU" sz="2000" dirty="0" smtClean="0">
                <a:latin typeface="Times New Roman" pitchFamily="18" charset="0"/>
              </a:rPr>
              <a:t>для отечественной техники</a:t>
            </a:r>
            <a:r>
              <a:rPr lang="en-US" sz="2000" dirty="0" smtClean="0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dirty="0" smtClean="0">
                <a:latin typeface="Times New Roman" pitchFamily="18" charset="0"/>
              </a:rPr>
              <a:t>     - </a:t>
            </a:r>
            <a:r>
              <a:rPr lang="ru-RU" sz="2000" dirty="0" smtClean="0">
                <a:latin typeface="Times New Roman" pitchFamily="18" charset="0"/>
              </a:rPr>
              <a:t>азиатский рынок (Китайские грузовики и автобусы)</a:t>
            </a:r>
          </a:p>
          <a:p>
            <a:pPr>
              <a:spcBef>
                <a:spcPct val="50000"/>
              </a:spcBef>
            </a:pPr>
            <a:r>
              <a:rPr lang="ru-RU" sz="2000" dirty="0" smtClean="0">
                <a:latin typeface="Times New Roman" pitchFamily="18" charset="0"/>
              </a:rPr>
              <a:t>Рынки стран бывшего СССР (Белоруссия, Казахстан, Узбекистан)</a:t>
            </a:r>
          </a:p>
        </p:txBody>
      </p:sp>
    </p:spTree>
    <p:extLst>
      <p:ext uri="{BB962C8B-B14F-4D97-AF65-F5344CB8AC3E}">
        <p14:creationId xmlns:p14="http://schemas.microsoft.com/office/powerpoint/2010/main" val="41564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6078041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11663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Динекс номер и его расшифровка (5 знаков)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69269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Марка автомобиля</a:t>
            </a:r>
            <a:endParaRPr lang="da-DK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88640"/>
            <a:ext cx="75389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da-DK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ru-RU" sz="4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руппа</a:t>
            </a:r>
            <a:endParaRPr lang="da-DK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88" y="1128861"/>
            <a:ext cx="63627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7225605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31940" y="769591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Универсальные детали</a:t>
            </a:r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11663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Динекс номер и его расшифровка (5 знаков)</a:t>
            </a:r>
          </a:p>
        </p:txBody>
      </p:sp>
    </p:spTree>
    <p:extLst>
      <p:ext uri="{BB962C8B-B14F-4D97-AF65-F5344CB8AC3E}">
        <p14:creationId xmlns:p14="http://schemas.microsoft.com/office/powerpoint/2010/main" val="37977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344816" cy="52322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Динекс номер на продукции (5 знаков)</a:t>
            </a:r>
            <a:endParaRPr lang="da-DK" sz="28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1897"/>
            <a:ext cx="4392488" cy="2953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196752"/>
            <a:ext cx="38164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Трубы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1196752"/>
            <a:ext cx="2880320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Глушители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086473"/>
            <a:ext cx="4392488" cy="14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2099718" cy="294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878437"/>
            <a:ext cx="2160240" cy="193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57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-7815" y="116632"/>
            <a:ext cx="7884368" cy="6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Бумажные каталоги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(PDF)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5" name="Pladsholder til indhold 3"/>
          <p:cNvSpPr>
            <a:spLocks noGrp="1"/>
          </p:cNvSpPr>
          <p:nvPr>
            <p:ph idx="1"/>
          </p:nvPr>
        </p:nvSpPr>
        <p:spPr>
          <a:xfrm>
            <a:off x="209514" y="4486143"/>
            <a:ext cx="4290478" cy="1421928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Легко читать / только основная информация</a:t>
            </a:r>
          </a:p>
          <a:p>
            <a:pPr marL="0" indent="0">
              <a:buNone/>
            </a:pPr>
            <a:endParaRPr lang="da-DK" sz="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етализированные рисунки</a:t>
            </a:r>
            <a:endParaRPr lang="da-DK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0" t="11719" r="13867" b="26025"/>
          <a:stretch>
            <a:fillRect/>
          </a:stretch>
        </p:blipFill>
        <p:spPr bwMode="auto">
          <a:xfrm>
            <a:off x="142875" y="1268760"/>
            <a:ext cx="4033838" cy="2857500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80" y="2123439"/>
            <a:ext cx="2857500" cy="4090987"/>
          </a:xfrm>
          <a:prstGeom prst="rect">
            <a:avLst/>
          </a:prstGeom>
          <a:noFill/>
          <a:ln w="12700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øjet pil 7"/>
          <p:cNvSpPr/>
          <p:nvPr/>
        </p:nvSpPr>
        <p:spPr bwMode="auto">
          <a:xfrm rot="5400000">
            <a:off x="4225412" y="1252085"/>
            <a:ext cx="814388" cy="868362"/>
          </a:xfrm>
          <a:prstGeom prst="bentArrow">
            <a:avLst/>
          </a:prstGeom>
          <a:solidFill>
            <a:schemeClr val="tx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2" name="TextBox 1"/>
          <p:cNvSpPr txBox="1"/>
          <p:nvPr/>
        </p:nvSpPr>
        <p:spPr>
          <a:xfrm>
            <a:off x="209514" y="6309320"/>
            <a:ext cx="6954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hlinkClick r:id="rId5"/>
              </a:rPr>
              <a:t>http://</a:t>
            </a:r>
            <a:r>
              <a:rPr lang="da-DK" dirty="0" smtClean="0">
                <a:hlinkClick r:id="rId5"/>
              </a:rPr>
              <a:t>www.aem.dinex.dk/en/downloads</a:t>
            </a:r>
            <a:r>
              <a:rPr lang="ru-RU" dirty="0" smtClean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1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da-DK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2850"/>
            <a:ext cx="8143875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07504" y="116632"/>
            <a:ext cx="7781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Типичная страница каталога -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LCV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Euro 4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040" y="764704"/>
            <a:ext cx="2219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da-DK" sz="1400" b="1" dirty="0">
                <a:latin typeface="Times New Roman" pitchFamily="18" charset="0"/>
                <a:cs typeface="Times New Roman" pitchFamily="18" charset="0"/>
              </a:rPr>
              <a:t>://www.dinex.dk</a:t>
            </a:r>
            <a:r>
              <a:rPr lang="da-DK" sz="14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endParaRPr lang="da-DK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224" y="11721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Dinex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website</a:t>
            </a:r>
            <a:endParaRPr lang="da-DK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196752"/>
            <a:ext cx="6099026" cy="48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5904656" cy="584775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продукции </a:t>
            </a:r>
            <a:r>
              <a:rPr lang="en-US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26" name="Picture 2" descr="D:\03_НАПРАВЛЕНИЯ\09_ПРЕЗЕНТАЦИИ\фото продукции сай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7200900" cy="38782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5589240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архив: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https://yadi.sk/d/le8ItSbTKNVvN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816" y="116632"/>
            <a:ext cx="7021512" cy="58477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Евро 1 и Евро 3 версии</a:t>
            </a:r>
            <a:endParaRPr lang="ru-RU" sz="3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37578"/>
            <a:ext cx="1944216" cy="430887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Глушители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5113945" cy="27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179512" y="4293096"/>
            <a:ext cx="136815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302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Трубы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7744" y="3933056"/>
            <a:ext cx="5113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68335 = Евро 1                                        68327 = Евро 3</a:t>
            </a:r>
            <a:endParaRPr lang="da-DK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3096"/>
            <a:ext cx="1368152" cy="17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41" y="4293096"/>
            <a:ext cx="2364767" cy="170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03060" y="6093296"/>
            <a:ext cx="4501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82172 = Евро 1 / 81132 = Евро 3</a:t>
            </a:r>
            <a:endParaRPr lang="da-DK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2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d:image006.png@01D12DFE.C8E6B14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1" y="1677180"/>
            <a:ext cx="2165350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6344" y="1334236"/>
            <a:ext cx="253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VOLVO FH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id:image001.png@01D12DF4.E663B7E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1" y="4005064"/>
            <a:ext cx="2228850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id:image004.png@01D12DF7.95B7FC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7734"/>
            <a:ext cx="23177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id:image005.png@01D12DF7.95B7FC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60" y="4005064"/>
            <a:ext cx="219075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355976" y="369728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 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6450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Euro 3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(80401)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Euro 1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(80451)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584" y="6205066"/>
            <a:ext cx="608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 – внутренняя конструкция, металл, вес.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251520" y="116632"/>
            <a:ext cx="63367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Евро 1 и Евро 3 версии</a:t>
            </a:r>
            <a:endParaRPr lang="en-US" sz="3200" b="1" kern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Глушители</a:t>
            </a:r>
            <a:endParaRPr lang="ru-RU" sz="3200" b="1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85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147" y="3501008"/>
            <a:ext cx="7308850" cy="2585323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вноситься следующие основные изменения: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трубы, стенки которой тоньше (не 2,0 мм, а </a:t>
            </a:r>
            <a:r>
              <a:rPr 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Динекс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- 1,5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конкурентов было замечено использование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толщиной 1,0 или 1,2 мм.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дешевого сплава металлов в трубе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оцинкованной гофры вместо нержавейки, если труба идет с гофрой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2816" y="-27384"/>
            <a:ext cx="7021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Евро 1 и Евро 3 версии</a:t>
            </a:r>
            <a:endParaRPr lang="en-US" sz="3200" b="1" kern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kern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рубы</a:t>
            </a:r>
            <a:endParaRPr lang="ru-RU" sz="3200" b="1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05591"/>
            <a:ext cx="2364767" cy="170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07692"/>
            <a:ext cx="1368152" cy="17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7704" y="3228074"/>
            <a:ext cx="4501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82172 = Евро 1 / 81132 = Евро 3</a:t>
            </a:r>
            <a:endParaRPr lang="da-DK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840" y="6165304"/>
            <a:ext cx="219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нешний вид</a:t>
            </a:r>
          </a:p>
          <a:p>
            <a:pPr marL="342900" indent="-34290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75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984889"/>
            <a:ext cx="5112568" cy="1588127"/>
          </a:xfrm>
        </p:spPr>
        <p:txBody>
          <a:bodyPr/>
          <a:lstStyle/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 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соединение используется в системах Евро 5 вместо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сильфонов (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нерж - производится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Латвии (КАМАЗ))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соединение повышенного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cid:image007.png@01D12DFB.27BE01E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21463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39752" y="1211490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Гофры – самое важное это тип соединения (жесткость) и материал цинк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нерж.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02816" y="-27384"/>
            <a:ext cx="7021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Евро 1 и Евро 3 версии</a:t>
            </a:r>
            <a:endParaRPr lang="en-US" sz="3200" b="1" kern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Гофры</a:t>
            </a:r>
            <a:endParaRPr lang="ru-RU" sz="3200" b="1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2" y="3645024"/>
            <a:ext cx="5937522" cy="3191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941168"/>
            <a:ext cx="5993097" cy="18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4" descr="Head Off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36" y="1340768"/>
            <a:ext cx="43180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107504" y="116632"/>
            <a:ext cx="806489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3600" b="1" i="0" dirty="0" smtClean="0">
                <a:latin typeface="Times New Roman" pitchFamily="18" charset="0"/>
                <a:cs typeface="Times New Roman" pitchFamily="18" charset="0"/>
              </a:rPr>
              <a:t>Дания: головной офис и НТЦ (1982)</a:t>
            </a:r>
            <a:endParaRPr lang="en-US" sz="3600" b="1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8" name="Picture 7" descr="tes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305175"/>
            <a:ext cx="43180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8791" y="1196752"/>
            <a:ext cx="4445217" cy="2412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defRPr sz="1600" b="1">
                <a:solidFill>
                  <a:srgbClr val="FFFF00"/>
                </a:solidFill>
                <a:latin typeface="Arial" pitchFamily="34" charset="0"/>
              </a:defRPr>
            </a:lvl1pPr>
            <a:lvl2pPr marL="1081088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2pPr>
            <a:lvl3pPr marL="1717675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3pPr>
            <a:lvl4pPr marL="2354263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4pPr>
            <a:lvl5pPr marL="2990850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buSzPct val="75000"/>
              <a:buFontTx/>
              <a:buBlip>
                <a:blip r:embed="rId5"/>
              </a:buBlip>
            </a:pPr>
            <a: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20,000 </a:t>
            </a:r>
            <a:r>
              <a:rPr lang="ru-RU" sz="1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b="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центральный распределительный центр сырья и материалов</a:t>
            </a:r>
            <a: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da-DK" sz="18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SzPct val="75000"/>
              <a:buFontTx/>
              <a:buBlip>
                <a:blip r:embed="rId5"/>
              </a:buBlip>
            </a:pP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Научно-исследовательский </a:t>
            </a:r>
          </a:p>
          <a:p>
            <a:pPr>
              <a:buSzPct val="75000"/>
            </a:pPr>
            <a:r>
              <a:rPr lang="ru-RU" sz="1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центр (НТЦ)</a:t>
            </a:r>
            <a:endParaRPr lang="da-DK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0737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3888300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7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44624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Металлорукава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933" y="1108245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Металлорукав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D3S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оптимальное решение для современной автомобильной и тракторной техники.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0" y="1816131"/>
            <a:ext cx="7350720" cy="32702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086428"/>
            <a:ext cx="6406515" cy="16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052736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Металлорукав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D3S +</a:t>
            </a:r>
            <a:r>
              <a:rPr lang="ru-RU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улучшенное решение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3" y="1453491"/>
            <a:ext cx="7600321" cy="3351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9" t="-1165" r="-549" b="1165"/>
          <a:stretch/>
        </p:blipFill>
        <p:spPr>
          <a:xfrm>
            <a:off x="4675016" y="4653136"/>
            <a:ext cx="2561280" cy="2204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4804826"/>
            <a:ext cx="4392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D3S 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газонепроницаемость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Повышенная термоизоляция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4624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Металлорукава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381552" cy="107721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Металлорукава для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вспомогательных</a:t>
            </a:r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радиаторов (нерж)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7162800" cy="5419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628800"/>
            <a:ext cx="38862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290" y="118373"/>
            <a:ext cx="3852862" cy="646331"/>
          </a:xfrm>
        </p:spPr>
        <p:txBody>
          <a:bodyPr/>
          <a:lstStyle/>
          <a:p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гофр</a:t>
            </a:r>
            <a:endParaRPr lang="da-DK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24218"/>
            <a:ext cx="6912768" cy="56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8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3875667" cy="55892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87290" y="-27384"/>
            <a:ext cx="3852862" cy="646331"/>
          </a:xfrm>
        </p:spPr>
        <p:txBody>
          <a:bodyPr/>
          <a:lstStyle/>
          <a:p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гофр</a:t>
            </a:r>
            <a:endParaRPr lang="da-DK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27" y="1196752"/>
            <a:ext cx="3459541" cy="5544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96" y="620688"/>
            <a:ext cx="7776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Стрелка указывает направление движения отработанных газов</a:t>
            </a:r>
            <a:endParaRPr lang="da-D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8263832" y="73167"/>
            <a:ext cx="628648" cy="763545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200" b="0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087290" y="118373"/>
            <a:ext cx="3852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r>
              <a:rPr lang="ru-RU" b="1" kern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гофр</a:t>
            </a:r>
            <a:endParaRPr lang="da-DK" b="1" kern="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204864"/>
            <a:ext cx="5048250" cy="3895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Гофра установлена в растянутом состоянии: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7290" y="118373"/>
            <a:ext cx="3852862" cy="646331"/>
          </a:xfrm>
        </p:spPr>
        <p:txBody>
          <a:bodyPr/>
          <a:lstStyle/>
          <a:p>
            <a:r>
              <a:rPr lang="ru-RU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гофр</a:t>
            </a:r>
            <a:endParaRPr lang="da-DK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060848"/>
            <a:ext cx="4829175" cy="4286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26876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Гофра установлена в сжатом состоянии: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est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648"/>
            <a:ext cx="1594362" cy="641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571308"/>
            <a:ext cx="7093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нерж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(усиленное/простое)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комплектность (болты/упаковка)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02816" y="44624"/>
            <a:ext cx="7021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Евро 1 и Евро 3 версии</a:t>
            </a:r>
            <a:endParaRPr lang="en-US" sz="3200" b="1" kern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kern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Хомуты</a:t>
            </a:r>
            <a:endParaRPr lang="ru-RU" sz="3200" b="1" kern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96" y="3645024"/>
            <a:ext cx="7357931" cy="29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2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555875"/>
            <a:ext cx="443865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8"/>
          <p:cNvSpPr>
            <a:spLocks noGrp="1" noChangeArrowheads="1"/>
          </p:cNvSpPr>
          <p:nvPr>
            <p:ph type="title"/>
          </p:nvPr>
        </p:nvSpPr>
        <p:spPr>
          <a:xfrm>
            <a:off x="719138" y="116632"/>
            <a:ext cx="6805612" cy="5847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выхлопных систем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971550" y="2205038"/>
            <a:ext cx="61928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pl-PL" altLang="da-DK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412776"/>
            <a:ext cx="6120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что клиент обращает внимание при выборе запчастей для грузовика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</a:p>
          <a:p>
            <a:pPr marL="342900" indent="-342900">
              <a:buFontTx/>
              <a:buChar char="-"/>
            </a:pPr>
            <a:r>
              <a:rPr lang="ru-RU" altLang="da-DK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  <a:endParaRPr lang="ru-RU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</a:t>
            </a:r>
          </a:p>
          <a:p>
            <a:pPr marL="342900" indent="-342900">
              <a:buFontTx/>
              <a:buChar char="-"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 продавца</a:t>
            </a:r>
          </a:p>
          <a:p>
            <a:pPr marL="342900" indent="-342900">
              <a:buFontTx/>
              <a:buChar char="-"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другое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6174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6831012" cy="5847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качества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1" name="Picture 5" descr="endef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0"/>
            <a:ext cx="15398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Billed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196975"/>
            <a:ext cx="15113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TC-L-3050_LiftMaster_b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2781300"/>
            <a:ext cx="158432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Multirobo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933825"/>
            <a:ext cx="14763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772816"/>
            <a:ext cx="540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Сырьё </a:t>
            </a:r>
            <a:r>
              <a:rPr lang="ru-RU" alt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Материалы</a:t>
            </a:r>
          </a:p>
          <a:p>
            <a:pPr>
              <a:buFontTx/>
              <a:buChar char="-"/>
            </a:pPr>
            <a:endParaRPr lang="ru-RU" altLang="da-D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da-D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altLang="da-D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altLang="da-D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da-D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Конструкционные </a:t>
            </a:r>
            <a:r>
              <a:rPr lang="ru-RU" alt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endParaRPr lang="pl-PL" altLang="da-DK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38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7884368" cy="646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Англия: завод (2006) и склад (1992)</a:t>
            </a:r>
            <a:endParaRPr lang="da-DK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IMG_188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5132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9599" y="1268760"/>
            <a:ext cx="401236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55600" indent="-355600">
              <a:defRPr sz="1600" b="1">
                <a:solidFill>
                  <a:srgbClr val="FFFF00"/>
                </a:solidFill>
                <a:latin typeface="Arial" pitchFamily="34" charset="0"/>
              </a:defRPr>
            </a:lvl1pPr>
            <a:lvl2pPr marL="1081088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2pPr>
            <a:lvl3pPr marL="1717675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3pPr>
            <a:lvl4pPr marL="2354263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4pPr>
            <a:lvl5pPr marL="2990850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buSzPct val="75000"/>
              <a:buBlip>
                <a:blip r:embed="rId3"/>
              </a:buBlip>
            </a:pPr>
            <a: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500 </a:t>
            </a: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b="0" baseline="30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производственных площадей </a:t>
            </a:r>
            <a:endParaRPr lang="ru-RU" sz="1800" b="0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SzPct val="75000"/>
              <a:buBlip>
                <a:blip r:embed="rId3"/>
              </a:buBlip>
            </a:pPr>
            <a:r>
              <a:rPr lang="ru-RU" sz="1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da-DK" sz="1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,0</a:t>
            </a:r>
            <a: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00,000 </a:t>
            </a: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хомутов в год</a:t>
            </a:r>
            <a:r>
              <a:rPr lang="da-DK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75000"/>
              <a:buBlip>
                <a:blip r:embed="rId3"/>
              </a:buBlip>
            </a:pP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Высококачественные изделия, исключающие протечки выхлопных газов</a:t>
            </a:r>
            <a:endParaRPr lang="da-DK" sz="18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Clr>
                <a:schemeClr val="tx1"/>
              </a:buClr>
              <a:buSzPct val="75000"/>
              <a:buBlip>
                <a:blip r:embed="rId3"/>
              </a:buBlip>
            </a:pPr>
            <a:r>
              <a:rPr lang="ru-RU" sz="1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Гибкость и </a:t>
            </a:r>
            <a:r>
              <a:rPr lang="ru-RU" sz="1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инновационность</a:t>
            </a:r>
          </a:p>
        </p:txBody>
      </p:sp>
      <p:pic>
        <p:nvPicPr>
          <p:cNvPr id="21506" name="Picture 2" descr="http://dims.dinex.dk/I2Net/IntraUK/data/register/B68A299E-CE75-487D-92F9-1298F500E025/B16E3199-FBDC-4457-87C6-5F719426E038/BF7DF1CF-3134-467E-9F12-4A3AD87FB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60" y="4169786"/>
            <a:ext cx="3230239" cy="242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261268" y="179929"/>
            <a:ext cx="4526756" cy="5847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Сырьё </a:t>
            </a:r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Материалы 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5" name="Picture 5" descr="DSC00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21163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D3C94EDC-49C8-4F0B-B339-5B1D8FDFB24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1916113"/>
            <a:ext cx="18986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test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0"/>
            <a:ext cx="1908175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3624" name="Rectangle 8"/>
          <p:cNvSpPr>
            <a:spLocks noChangeArrowheads="1"/>
          </p:cNvSpPr>
          <p:nvPr/>
        </p:nvSpPr>
        <p:spPr bwMode="auto">
          <a:xfrm>
            <a:off x="900113" y="3429000"/>
            <a:ext cx="6119812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pl-PL" altLang="da-DK" sz="2400" dirty="0"/>
          </a:p>
        </p:txBody>
      </p:sp>
      <p:sp>
        <p:nvSpPr>
          <p:cNvPr id="2543625" name="Rectangle 9"/>
          <p:cNvSpPr>
            <a:spLocks noChangeArrowheads="1"/>
          </p:cNvSpPr>
          <p:nvPr/>
        </p:nvSpPr>
        <p:spPr bwMode="auto">
          <a:xfrm>
            <a:off x="900113" y="4437063"/>
            <a:ext cx="597693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6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Char char="-"/>
            </a:pPr>
            <a:endParaRPr lang="en-GB" altLang="da-DK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61268" y="1052736"/>
            <a:ext cx="661578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spcBef>
                <a:spcPts val="0"/>
              </a:spcBef>
              <a:buClrTx/>
              <a:buSzTx/>
              <a:buFontTx/>
              <a:buChar char="-"/>
            </a:pPr>
            <a:r>
              <a:rPr lang="ru-RU" altLang="da-D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Нержавеющая </a:t>
            </a: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</a:t>
            </a:r>
            <a:r>
              <a:rPr lang="pl-PL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da-DK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AISI 430-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короткий срок службы</a:t>
            </a:r>
            <a:endParaRPr lang="en-US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en-US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pl-PL" altLang="da-D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AISI 304 – </a:t>
            </a:r>
            <a:r>
              <a:rPr lang="ru-RU" altLang="da-DK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altLang="da-DK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срок службы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ru-RU" altLang="da-DK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Tx/>
              <a:buSzTx/>
              <a:buFontTx/>
              <a:buChar char="-"/>
            </a:pPr>
            <a:r>
              <a:rPr lang="ru-RU" altLang="da-D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Алюминизированная</a:t>
            </a:r>
            <a:r>
              <a:rPr lang="ru-RU" altLang="da-D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altLang="da-DK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Алюци́нк</a:t>
            </a: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da-DK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Алюмоци́нк</a:t>
            </a: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 алюминия и цинка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ru-RU" alt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da-D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 </a:t>
            </a:r>
            <a:r>
              <a:rPr lang="ru-RU" altLang="da-DK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цинковым покрытием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покрытие металла слоем цинка для защиты от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коррозии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endParaRPr lang="ru-RU" alt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spcBef>
                <a:spcPts val="0"/>
              </a:spcBef>
              <a:buClrTx/>
              <a:buSzTx/>
              <a:buFontTx/>
              <a:buChar char="-"/>
            </a:pPr>
            <a:r>
              <a:rPr lang="ru-RU" altLang="da-D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Малоуглеродистая </a:t>
            </a:r>
            <a:r>
              <a:rPr lang="ru-RU" altLang="da-D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 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нуждается в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покраске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881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3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43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3624" grpId="0"/>
      <p:bldP spid="25436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364" y="1207692"/>
            <a:ext cx="2377444" cy="307777"/>
          </a:xfrm>
        </p:spPr>
        <p:txBody>
          <a:bodyPr/>
          <a:lstStyle/>
          <a:p>
            <a:r>
              <a:rPr lang="en-US" sz="1400" dirty="0"/>
              <a:t>1.4301 (AISI 304)</a:t>
            </a:r>
            <a:endParaRPr lang="ru-RU" sz="1400" dirty="0"/>
          </a:p>
        </p:txBody>
      </p:sp>
      <p:pic>
        <p:nvPicPr>
          <p:cNvPr id="100354" name="Рисунок 3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6" y="1655766"/>
            <a:ext cx="2762250" cy="17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35695" y="107921"/>
            <a:ext cx="4320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marL="0">
              <a:spcBef>
                <a:spcPts val="0"/>
              </a:spcBef>
              <a:buClrTx/>
              <a:buSzTx/>
            </a:pPr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Нержавеющая сталь</a:t>
            </a:r>
            <a:r>
              <a:rPr lang="pl-PL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da-DK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355" name="Рисунок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77891"/>
            <a:ext cx="2771775" cy="172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4139952" y="3632106"/>
            <a:ext cx="2915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30200" indent="-330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/>
              <a:t>1.4512</a:t>
            </a:r>
            <a:endParaRPr lang="ru-RU" sz="14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472806" y="3632105"/>
            <a:ext cx="30190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30200" indent="-330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400" dirty="0" smtClean="0"/>
              <a:t>1.4016</a:t>
            </a:r>
            <a:r>
              <a:rPr lang="ru-RU" sz="1400" dirty="0" smtClean="0"/>
              <a:t> (</a:t>
            </a:r>
            <a:r>
              <a:rPr lang="en-US" sz="1400" dirty="0" smtClean="0"/>
              <a:t>AISI 43</a:t>
            </a:r>
            <a:r>
              <a:rPr lang="ru-RU" sz="1400" dirty="0" smtClean="0"/>
              <a:t>0)</a:t>
            </a:r>
            <a:endParaRPr lang="ru-RU" sz="1400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 bwMode="auto">
          <a:xfrm>
            <a:off x="4067944" y="1207692"/>
            <a:ext cx="2915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30200" indent="-330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4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ru-RU" sz="1400" dirty="0" smtClean="0"/>
              <a:t>1.4509</a:t>
            </a:r>
            <a:endParaRPr lang="ru-RU" sz="1400" dirty="0"/>
          </a:p>
        </p:txBody>
      </p:sp>
      <p:pic>
        <p:nvPicPr>
          <p:cNvPr id="100357" name="Рисунок 4" descr="image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71743"/>
            <a:ext cx="2734790" cy="171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Рисунок 2" descr="image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1" y="4171743"/>
            <a:ext cx="2752725" cy="17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1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386" y="116632"/>
            <a:ext cx="2628726" cy="584775"/>
          </a:xfrm>
        </p:spPr>
        <p:txBody>
          <a:bodyPr/>
          <a:lstStyle/>
          <a:p>
            <a:r>
              <a:rPr lang="ru-RU" altLang="da-DK" sz="32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Алюци́нк</a:t>
            </a:r>
            <a:endParaRPr lang="da-DK" sz="3200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308850" cy="4401205"/>
          </a:xfrm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Алюци́нк</a:t>
            </a:r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da-DK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Алюмоци́нк</a:t>
            </a:r>
            <a:r>
              <a:rPr lang="ru-RU" altLang="da-D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 алюминия и цинка. 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Применяется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антикоррозийного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покрытия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стальных листов. </a:t>
            </a:r>
            <a:endParaRPr lang="ru-RU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Преимущества:</a:t>
            </a:r>
            <a:endParaRPr lang="ru-RU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в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сравнении с оцинковкой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da-DK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алюмоцинком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даёт прирост в долговечности </a:t>
            </a:r>
            <a:endParaRPr lang="ru-RU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службы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листа железа в 3-6 раз;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цена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сравнению с оцинковкой больше, но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отсутствие в необходимости ремонта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конечная стоимость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получается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меньше;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ru-RU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алюмоцинк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75 % теплового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излучения;</a:t>
            </a:r>
            <a:endParaRPr lang="ru-RU" alt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добавки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кремния повышают жаростойкость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сплава</a:t>
            </a:r>
          </a:p>
          <a:p>
            <a:pPr marL="0" indent="0">
              <a:spcBef>
                <a:spcPts val="0"/>
              </a:spcBef>
              <a:buClrTx/>
              <a:buSz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+315 °C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a-DK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229200"/>
            <a:ext cx="4892495" cy="15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6480720" cy="648072"/>
          </a:xfrm>
        </p:spPr>
        <p:txBody>
          <a:bodyPr/>
          <a:lstStyle/>
          <a:p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инковое покрытие (оцинковка)</a:t>
            </a:r>
            <a:endParaRPr lang="da-D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308850" cy="259147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Цинкование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покрытие металла слоем цинка для защиты от коррозии.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ровных или с небольшим изгибом поверхностей,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подверженных механическим воздействиям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4437112"/>
            <a:ext cx="39338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01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2" y="2996952"/>
            <a:ext cx="6734118" cy="345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44624"/>
            <a:ext cx="7561138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Сырьё и Материалы 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Абсорбирующие материалы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196752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Гланомат</a:t>
            </a:r>
            <a:endParaRPr lang="ru-RU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Базальтовое </a:t>
            </a: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волокно</a:t>
            </a:r>
          </a:p>
          <a:p>
            <a:pPr>
              <a:buFontTx/>
              <a:buChar char="-"/>
            </a:pP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Металлическая проволока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7351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971601" y="1700808"/>
            <a:ext cx="61213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Вальцовка перфорированных 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2513364"/>
            <a:ext cx="5832646" cy="373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68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1187624" y="1412776"/>
            <a:ext cx="619268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Вальцовка крышки глушителя и перфорированной 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4547195" cy="415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539452" y="1629296"/>
            <a:ext cx="684086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Вальцовка крышки глушителя и внутренней/внешней трубы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4" name="Picture 5" descr="MAN_49366_blok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316865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068638"/>
            <a:ext cx="2628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8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755576" y="1700808"/>
            <a:ext cx="6625406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Вальцовка корпуса глушителя и 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крышки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65" y="2564904"/>
            <a:ext cx="569688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756047" y="1989336"/>
            <a:ext cx="6408341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возможности избегаем сварки на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трубах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84538"/>
            <a:ext cx="2227262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15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429000"/>
            <a:ext cx="22193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6047" y="3573016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363" y="5999058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inex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6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0" y="116632"/>
            <a:ext cx="788436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sz="3600" b="1" i="0" dirty="0" smtClean="0">
                <a:latin typeface="Times New Roman" pitchFamily="18" charset="0"/>
                <a:cs typeface="Times New Roman" pitchFamily="18" charset="0"/>
              </a:rPr>
              <a:t>Латвия: завод (200</a:t>
            </a:r>
            <a:r>
              <a:rPr lang="en-US" sz="3600" b="1" i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600" b="1" i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i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05064"/>
            <a:ext cx="7164288" cy="241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>
              <a:defRPr sz="1600" b="1">
                <a:solidFill>
                  <a:srgbClr val="FFFF00"/>
                </a:solidFill>
                <a:latin typeface="Arial" pitchFamily="34" charset="0"/>
              </a:defRPr>
            </a:lvl1pPr>
            <a:lvl2pPr marL="1081088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2pPr>
            <a:lvl3pPr marL="1717675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3pPr>
            <a:lvl4pPr marL="2354263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4pPr>
            <a:lvl5pPr marL="2990850" indent="-457200">
              <a:defRPr sz="1600" b="1">
                <a:solidFill>
                  <a:srgbClr val="FFFF00"/>
                </a:solidFill>
                <a:latin typeface="Arial" pitchFamily="34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FFFF00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en-GB" sz="2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15,000 </a:t>
            </a:r>
            <a:r>
              <a:rPr lang="ru-RU" sz="2800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производственных </a:t>
            </a:r>
            <a:r>
              <a:rPr lang="ru-RU" sz="2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 складских 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площадей</a:t>
            </a:r>
          </a:p>
          <a:p>
            <a:pPr marL="0" indent="0">
              <a:spcBef>
                <a:spcPct val="20000"/>
              </a:spcBef>
              <a:buClr>
                <a:schemeClr val="tx1"/>
              </a:buClr>
              <a:buSzPct val="75000"/>
            </a:pPr>
            <a:endParaRPr lang="en-GB" sz="28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2800" b="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деталей для оригинального и вторичного </a:t>
            </a:r>
            <a:r>
              <a:rPr lang="ru-RU" sz="2800" b="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рынков</a:t>
            </a:r>
            <a:endParaRPr lang="da-DK" sz="2800" b="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t="61433" r="20148" b="15465"/>
          <a:stretch>
            <a:fillRect/>
          </a:stretch>
        </p:blipFill>
        <p:spPr>
          <a:xfrm>
            <a:off x="179512" y="1700808"/>
            <a:ext cx="8569697" cy="1728192"/>
          </a:xfrm>
        </p:spPr>
      </p:pic>
    </p:spTree>
    <p:extLst>
      <p:ext uri="{BB962C8B-B14F-4D97-AF65-F5344CB8AC3E}">
        <p14:creationId xmlns:p14="http://schemas.microsoft.com/office/powerpoint/2010/main" val="7840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4"/>
          <p:cNvSpPr>
            <a:spLocks noChangeArrowheads="1"/>
          </p:cNvSpPr>
          <p:nvPr/>
        </p:nvSpPr>
        <p:spPr bwMode="auto">
          <a:xfrm>
            <a:off x="2195685" y="1772816"/>
            <a:ext cx="3600451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от сварки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180" name="Picture 7" descr="dde0703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24175"/>
            <a:ext cx="3000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 descr="CLAIM DFR064821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00438"/>
            <a:ext cx="3157537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212447"/>
            <a:ext cx="6805612" cy="12003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сварки</a:t>
            </a: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высокая устойчивость к ржавчине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5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93933"/>
            <a:ext cx="68056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Гибка труб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25425" y="1268760"/>
            <a:ext cx="816299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Избегаем появления 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гофристости, трещин </a:t>
            </a: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вмятин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Сырье и Материалы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Настройка оборудования</a:t>
            </a:r>
            <a:endParaRPr lang="ru-RU" altLang="da-DK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7" descr="fo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937668"/>
            <a:ext cx="3492499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8" descr="DSC0028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4" y="2937668"/>
            <a:ext cx="3727451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395536" y="1340768"/>
            <a:ext cx="72009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концов труб для правильного дальнейшего соединения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8" name="Picture 7" descr="80770-porownanie ki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38655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8" descr="Photo 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9"/>
            <a:ext cx="3339040" cy="250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93933"/>
            <a:ext cx="68056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Гибка труб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0419" name="Picture 5" descr="zawiesie gumow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138439"/>
            <a:ext cx="3348037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107504" y="1310962"/>
            <a:ext cx="6049962" cy="319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раз при замене выхлопной трубы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и/или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глушителя,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принадлежности, устанавливаемые совместно, должны быть заменены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прокладки</a:t>
            </a: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металлические детали</a:t>
            </a:r>
            <a:endParaRPr lang="pl-PL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Char char="-"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хомуты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pl-PL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ремни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глушителя</a:t>
            </a:r>
            <a:endParaRPr lang="ru-RU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pl-PL" altLang="da-D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0215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установка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7" y="4581128"/>
            <a:ext cx="1558827" cy="1575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0526" y="4581128"/>
            <a:ext cx="2974319" cy="1575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607" y="6381328"/>
            <a:ext cx="155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21901/64912</a:t>
            </a:r>
            <a:endParaRPr 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8" y="637203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49910</a:t>
            </a:r>
            <a:endParaRPr 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4208" y="44624"/>
            <a:ext cx="2052672" cy="40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467544" y="1412776"/>
            <a:ext cx="597693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использования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старых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аксессуаров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4" name="Picture 6" descr="not used brack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22844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used brack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420938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Oval 10"/>
          <p:cNvSpPr>
            <a:spLocks noChangeArrowheads="1"/>
          </p:cNvSpPr>
          <p:nvPr/>
        </p:nvSpPr>
        <p:spPr bwMode="auto">
          <a:xfrm>
            <a:off x="1187450" y="3644900"/>
            <a:ext cx="955675" cy="936625"/>
          </a:xfrm>
          <a:prstGeom prst="ellipse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3600">
              <a:solidFill>
                <a:srgbClr val="666666"/>
              </a:solidFill>
            </a:endParaRPr>
          </a:p>
        </p:txBody>
      </p:sp>
      <p:sp>
        <p:nvSpPr>
          <p:cNvPr id="61447" name="Line 11"/>
          <p:cNvSpPr>
            <a:spLocks noChangeShapeType="1"/>
          </p:cNvSpPr>
          <p:nvPr/>
        </p:nvSpPr>
        <p:spPr bwMode="auto">
          <a:xfrm flipV="1">
            <a:off x="2339975" y="3068638"/>
            <a:ext cx="1368425" cy="1584325"/>
          </a:xfrm>
          <a:prstGeom prst="line">
            <a:avLst/>
          </a:prstGeom>
          <a:noFill/>
          <a:ln w="19050">
            <a:solidFill>
              <a:srgbClr val="00CC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6144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084763"/>
            <a:ext cx="3900487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9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0"/>
            <a:ext cx="21971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50" name="Picture 15" descr="CLAIM DFR050113-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81300"/>
            <a:ext cx="24844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Oval 16"/>
          <p:cNvSpPr>
            <a:spLocks noChangeArrowheads="1"/>
          </p:cNvSpPr>
          <p:nvPr/>
        </p:nvSpPr>
        <p:spPr bwMode="auto">
          <a:xfrm>
            <a:off x="4643438" y="5084763"/>
            <a:ext cx="955675" cy="936625"/>
          </a:xfrm>
          <a:prstGeom prst="ellipse">
            <a:avLst/>
          </a:prstGeom>
          <a:noFill/>
          <a:ln w="28575">
            <a:solidFill>
              <a:srgbClr val="00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3600">
              <a:solidFill>
                <a:srgbClr val="666666"/>
              </a:solidFill>
            </a:endParaRPr>
          </a:p>
        </p:txBody>
      </p:sp>
      <p:sp>
        <p:nvSpPr>
          <p:cNvPr id="14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0215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установка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7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395536" y="1268760"/>
            <a:ext cx="5255964" cy="79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хомут </a:t>
            </a:r>
            <a:r>
              <a:rPr lang="pl-PL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крепление, соединение при установке</a:t>
            </a:r>
            <a:endParaRPr lang="en-GB" alt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68" name="Picture 12" descr="2 clam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3" descr="right cla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282416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4" descr="wrong cla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89363"/>
            <a:ext cx="2824162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Rectangle 15"/>
          <p:cNvSpPr>
            <a:spLocks noChangeArrowheads="1"/>
          </p:cNvSpPr>
          <p:nvPr/>
        </p:nvSpPr>
        <p:spPr bwMode="auto">
          <a:xfrm>
            <a:off x="4284663" y="2924175"/>
            <a:ext cx="1582737" cy="5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Правильный хомут</a:t>
            </a:r>
            <a:endParaRPr lang="en-GB" alt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2" name="Rectangle 16"/>
          <p:cNvSpPr>
            <a:spLocks noChangeArrowheads="1"/>
          </p:cNvSpPr>
          <p:nvPr/>
        </p:nvSpPr>
        <p:spPr bwMode="auto">
          <a:xfrm>
            <a:off x="4211638" y="4365104"/>
            <a:ext cx="18002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Неправильный хомут</a:t>
            </a:r>
            <a:endParaRPr lang="en-GB" alt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3" name="Line 17"/>
          <p:cNvSpPr>
            <a:spLocks noChangeShapeType="1"/>
          </p:cNvSpPr>
          <p:nvPr/>
        </p:nvSpPr>
        <p:spPr bwMode="auto">
          <a:xfrm>
            <a:off x="2483768" y="3067298"/>
            <a:ext cx="1945036" cy="217686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62474" name="Line 18"/>
          <p:cNvSpPr>
            <a:spLocks noChangeShapeType="1"/>
          </p:cNvSpPr>
          <p:nvPr/>
        </p:nvSpPr>
        <p:spPr bwMode="auto">
          <a:xfrm flipV="1">
            <a:off x="5651500" y="2493490"/>
            <a:ext cx="1798959" cy="719609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62475" name="Line 19"/>
          <p:cNvSpPr>
            <a:spLocks noChangeShapeType="1"/>
          </p:cNvSpPr>
          <p:nvPr/>
        </p:nvSpPr>
        <p:spPr bwMode="auto">
          <a:xfrm>
            <a:off x="1971675" y="3500388"/>
            <a:ext cx="2457129" cy="909382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62476" name="Line 20"/>
          <p:cNvSpPr>
            <a:spLocks noChangeShapeType="1"/>
          </p:cNvSpPr>
          <p:nvPr/>
        </p:nvSpPr>
        <p:spPr bwMode="auto">
          <a:xfrm flipV="1">
            <a:off x="5508104" y="4721343"/>
            <a:ext cx="2015381" cy="327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lg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0215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Правильная установка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80306" y="5162227"/>
            <a:ext cx="4607718" cy="14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правильных аксессуаров – это 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подтверждение компетенции компании, удовлетворенность потребителя и дополнительный оборот. </a:t>
            </a:r>
            <a:endParaRPr lang="pl-PL" altLang="da-DK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118318"/>
            <a:ext cx="6805613" cy="79040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2" name="Rectangle 11"/>
          <p:cNvSpPr>
            <a:spLocks noChangeArrowheads="1"/>
          </p:cNvSpPr>
          <p:nvPr/>
        </p:nvSpPr>
        <p:spPr bwMode="auto">
          <a:xfrm>
            <a:off x="403225" y="1268760"/>
            <a:ext cx="4960863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Исследование,</a:t>
            </a:r>
            <a:r>
              <a:rPr lang="pl-PL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pl-PL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тесты</a:t>
            </a:r>
            <a:endParaRPr lang="pl-PL" alt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3" name="Picture 12" descr="50450_boundary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817" y="885825"/>
            <a:ext cx="194468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4" descr="85CF0EB5-B48E-4C55-8CD8-EEEE08AD39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852863"/>
            <a:ext cx="183515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5" descr="IMG_26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2436813"/>
            <a:ext cx="1835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5059363"/>
            <a:ext cx="3133725" cy="10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7" name="Picture 17" descr="P3140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76475"/>
            <a:ext cx="29702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8" descr="DSC001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2276475"/>
            <a:ext cx="18002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9" descr="DSC001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897438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Line 20"/>
          <p:cNvSpPr>
            <a:spLocks noChangeShapeType="1"/>
          </p:cNvSpPr>
          <p:nvPr/>
        </p:nvSpPr>
        <p:spPr bwMode="auto">
          <a:xfrm flipV="1">
            <a:off x="1673225" y="3367088"/>
            <a:ext cx="252095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53261" name="Line 21"/>
          <p:cNvSpPr>
            <a:spLocks noChangeShapeType="1"/>
          </p:cNvSpPr>
          <p:nvPr/>
        </p:nvSpPr>
        <p:spPr bwMode="auto">
          <a:xfrm flipH="1">
            <a:off x="1889125" y="4519613"/>
            <a:ext cx="1296988" cy="1079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515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id:image006.png@01D12DFE.C8E6B14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1" y="1677180"/>
            <a:ext cx="2165350" cy="1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6344" y="1334236"/>
            <a:ext cx="2537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VOLVO FH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id:image001.png@01D12DF4.E663B7E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11" y="4005064"/>
            <a:ext cx="2228850" cy="15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 descr="cid:image004.png@01D12DF7.95B7FC9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77734"/>
            <a:ext cx="231775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id:image005.png@01D12DF7.95B7FC9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60" y="4005064"/>
            <a:ext cx="2190750" cy="15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355976" y="369728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 ?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36450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Euro 3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(80401)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 Euro 1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(80451)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584" y="6205066"/>
            <a:ext cx="608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Отличие – внутренняя конструкция, вес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05613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4" descr="74329-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1" y="2492375"/>
            <a:ext cx="4688957" cy="33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VW_Transporter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375"/>
            <a:ext cx="4499992" cy="337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683568" y="3119438"/>
            <a:ext cx="109115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Tx/>
              <a:buFont typeface="Monotype Sorts" charset="2"/>
              <a:buNone/>
            </a:pPr>
            <a:r>
              <a:rPr kumimoji="1" lang="ru-RU" altLang="da-DK" sz="1600" b="1" dirty="0"/>
              <a:t>ХХХХХ</a:t>
            </a:r>
            <a:endParaRPr kumimoji="1" lang="da-DK" altLang="da-DK" sz="1600" b="1" dirty="0"/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3491880" y="4725144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Tx/>
              <a:buFont typeface="Monotype Sorts" charset="2"/>
              <a:buNone/>
            </a:pPr>
            <a:r>
              <a:rPr kumimoji="1" lang="da-DK" altLang="da-DK" sz="1600" b="1" dirty="0" err="1"/>
              <a:t>Dinex</a:t>
            </a:r>
            <a:endParaRPr kumimoji="1" lang="da-DK" altLang="da-DK" sz="1600" b="1" dirty="0"/>
          </a:p>
        </p:txBody>
      </p:sp>
      <p:sp>
        <p:nvSpPr>
          <p:cNvPr id="54279" name="Oval 8"/>
          <p:cNvSpPr>
            <a:spLocks noChangeArrowheads="1"/>
          </p:cNvSpPr>
          <p:nvPr/>
        </p:nvSpPr>
        <p:spPr bwMode="auto">
          <a:xfrm>
            <a:off x="5883275" y="2735263"/>
            <a:ext cx="1828800" cy="914400"/>
          </a:xfrm>
          <a:prstGeom prst="ellipse">
            <a:avLst/>
          </a:prstGeom>
          <a:noFill/>
          <a:ln w="28575">
            <a:solidFill>
              <a:srgbClr val="3D7DF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3600">
              <a:solidFill>
                <a:srgbClr val="666666"/>
              </a:solidFill>
            </a:endParaRPr>
          </a:p>
        </p:txBody>
      </p:sp>
      <p:sp>
        <p:nvSpPr>
          <p:cNvPr id="54280" name="Oval 9"/>
          <p:cNvSpPr>
            <a:spLocks noChangeArrowheads="1"/>
          </p:cNvSpPr>
          <p:nvPr/>
        </p:nvSpPr>
        <p:spPr bwMode="auto">
          <a:xfrm>
            <a:off x="5807075" y="4246984"/>
            <a:ext cx="1828800" cy="838200"/>
          </a:xfrm>
          <a:prstGeom prst="ellipse">
            <a:avLst/>
          </a:prstGeom>
          <a:noFill/>
          <a:ln w="28575">
            <a:solidFill>
              <a:srgbClr val="3D7DF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3600">
              <a:solidFill>
                <a:srgbClr val="666666"/>
              </a:solidFill>
            </a:endParaRPr>
          </a:p>
        </p:txBody>
      </p:sp>
      <p:sp>
        <p:nvSpPr>
          <p:cNvPr id="54281" name="Text Box 10"/>
          <p:cNvSpPr txBox="1">
            <a:spLocks noChangeArrowheads="1"/>
          </p:cNvSpPr>
          <p:nvPr/>
        </p:nvSpPr>
        <p:spPr bwMode="auto">
          <a:xfrm>
            <a:off x="6804025" y="5180682"/>
            <a:ext cx="172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Tx/>
              <a:buFont typeface="Monotype Sorts" charset="2"/>
              <a:buNone/>
            </a:pPr>
            <a:r>
              <a:rPr kumimoji="1" lang="ru-RU" altLang="da-DK" sz="1600" b="1" dirty="0"/>
              <a:t>ХХХХХ</a:t>
            </a:r>
            <a:endParaRPr kumimoji="1" lang="da-DK" altLang="da-DK" sz="1600" b="1" dirty="0"/>
          </a:p>
        </p:txBody>
      </p:sp>
      <p:sp>
        <p:nvSpPr>
          <p:cNvPr id="54282" name="Rectangle 11"/>
          <p:cNvSpPr>
            <a:spLocks noChangeArrowheads="1"/>
          </p:cNvSpPr>
          <p:nvPr/>
        </p:nvSpPr>
        <p:spPr bwMode="auto">
          <a:xfrm>
            <a:off x="107504" y="1340768"/>
            <a:ext cx="7056884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Внутренняя конструкция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шумоподавление</a:t>
            </a:r>
            <a:r>
              <a:rPr lang="ru-RU" alt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противодавление, </a:t>
            </a:r>
            <a:r>
              <a:rPr lang="ru-RU" altLang="da-DK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службы</a:t>
            </a:r>
            <a:r>
              <a:rPr lang="pl-PL" altLang="da-DK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l-PL" altLang="da-D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8077200" y="2863809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>
                <a:srgbClr val="FF0000"/>
              </a:buClr>
              <a:buSzTx/>
              <a:buFont typeface="Monotype Sorts" charset="2"/>
              <a:buNone/>
            </a:pPr>
            <a:r>
              <a:rPr kumimoji="1" lang="da-DK" altLang="da-DK" sz="1600" b="1" dirty="0" err="1"/>
              <a:t>Dinex</a:t>
            </a:r>
            <a:endParaRPr kumimoji="1" lang="da-DK" altLang="da-DK" sz="1600" b="1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05613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77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507" y="1340768"/>
            <a:ext cx="7308850" cy="1224707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 продукции конкурента отсутствуют внутренние перегородки и необходимые компоненты.</a:t>
            </a:r>
            <a:endParaRPr lang="de-DE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Конкурент внес изменения в конструкцию (размер корпуса), что может затруднить установку.</a:t>
            </a:r>
            <a:endParaRPr lang="de-DE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708" name="Picture 4" descr="Eberspäch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8860" y="1797725"/>
            <a:ext cx="300214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4048" y="6020980"/>
            <a:ext cx="889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Dinex</a:t>
            </a:r>
            <a:endParaRPr lang="da-DK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6021284"/>
            <a:ext cx="18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Конкурент</a:t>
            </a:r>
            <a:endParaRPr lang="da-DK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>
            <a:stCxn id="8" idx="0"/>
          </p:cNvCxnSpPr>
          <p:nvPr/>
        </p:nvCxnSpPr>
        <p:spPr bwMode="auto">
          <a:xfrm flipH="1" flipV="1">
            <a:off x="2051720" y="4652830"/>
            <a:ext cx="540060" cy="13684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0"/>
          </p:cNvCxnSpPr>
          <p:nvPr/>
        </p:nvCxnSpPr>
        <p:spPr bwMode="auto">
          <a:xfrm flipH="1" flipV="1">
            <a:off x="2987824" y="4652829"/>
            <a:ext cx="2460725" cy="136815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0"/>
          </p:cNvCxnSpPr>
          <p:nvPr/>
        </p:nvCxnSpPr>
        <p:spPr bwMode="auto">
          <a:xfrm flipH="1" flipV="1">
            <a:off x="5448548" y="4652829"/>
            <a:ext cx="1" cy="136815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0"/>
          </p:cNvCxnSpPr>
          <p:nvPr/>
        </p:nvCxnSpPr>
        <p:spPr bwMode="auto">
          <a:xfrm flipV="1">
            <a:off x="2591780" y="4652830"/>
            <a:ext cx="1548172" cy="136845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05613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</a:t>
            </a: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15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4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71842" dir="2700000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da-DK" sz="44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</p:txBody>
      </p:sp>
      <p:pic>
        <p:nvPicPr>
          <p:cNvPr id="76803" name="Picture 4" descr="luftfoto Hildebr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196752"/>
            <a:ext cx="5394325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51520" y="1196752"/>
            <a:ext cx="331236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55600" indent="-355600">
              <a:spcBef>
                <a:spcPts val="0"/>
              </a:spcBef>
              <a:buClr>
                <a:srgbClr val="FFFFFF"/>
              </a:buClr>
              <a:buSzPct val="75000"/>
              <a:buBlip>
                <a:blip r:embed="rId4"/>
              </a:buBlip>
              <a:defRPr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da-DK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,000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производственных и складских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площадей</a:t>
            </a:r>
          </a:p>
          <a:p>
            <a:pPr marL="355600" indent="-355600">
              <a:spcBef>
                <a:spcPts val="0"/>
              </a:spcBef>
              <a:buClr>
                <a:srgbClr val="FFFFFF"/>
              </a:buClr>
              <a:buSzPct val="75000"/>
              <a:buBlip>
                <a:blip r:embed="rId4"/>
              </a:buBlip>
              <a:defRPr/>
            </a:pPr>
            <a:endParaRPr lang="da-DK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5600" indent="-355600">
              <a:spcBef>
                <a:spcPts val="0"/>
              </a:spcBef>
              <a:buClr>
                <a:srgbClr val="FFFFFF"/>
              </a:buClr>
              <a:buSzPct val="75000"/>
              <a:buBlip>
                <a:blip r:embed="rId4"/>
              </a:buBlip>
              <a:defRPr/>
            </a:pPr>
            <a:r>
              <a:rPr lang="ru-RU" sz="2400" i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Изоляция труб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других деталей выпускного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тракта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07504" y="188640"/>
            <a:ext cx="90364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Германия: завод (2004) – Закрыт в 2016</a:t>
            </a:r>
            <a:endParaRPr lang="da-DK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test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20700"/>
            <a:ext cx="2994346" cy="213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3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112038"/>
            <a:ext cx="450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Repair kit 28136-RK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Stralis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/Trakker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05613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da-DK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Ремкомплект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385243"/>
            <a:ext cx="7812012" cy="32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1112038"/>
            <a:ext cx="4502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Dinex Repair kit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9242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-RK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Iveco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Stralis/</a:t>
            </a:r>
            <a:r>
              <a:rPr lang="da-DK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a-DK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urotech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60823"/>
            <a:ext cx="7334250" cy="3400425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05613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Конструкционные решения</a:t>
            </a:r>
            <a:r>
              <a:rPr lang="da-DK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da-DK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Ремкомплект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98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Глушители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1692275" y="1340768"/>
            <a:ext cx="42465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DAF 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45/55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(21374)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541" name="Group 9"/>
          <p:cNvGrpSpPr>
            <a:grpSpLocks/>
          </p:cNvGrpSpPr>
          <p:nvPr/>
        </p:nvGrpSpPr>
        <p:grpSpPr bwMode="auto">
          <a:xfrm>
            <a:off x="1692275" y="2636838"/>
            <a:ext cx="4246563" cy="3902075"/>
            <a:chOff x="1066" y="1661"/>
            <a:chExt cx="2675" cy="2458"/>
          </a:xfrm>
        </p:grpSpPr>
        <p:pic>
          <p:nvPicPr>
            <p:cNvPr id="65544" name="Picture 7" descr="21374-dinex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661"/>
              <a:ext cx="2592" cy="1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5" name="Picture 8" descr="21374-atex-2-mal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2795"/>
              <a:ext cx="2585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347591" y="2780928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4463" y="500312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2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684213" y="1340768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pl-PL" altLang="da-D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(51353)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590" name="Picture 9" descr="50461-atex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97200"/>
            <a:ext cx="39814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0" descr="50461-din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997200"/>
            <a:ext cx="4097337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Глушители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5142" y="6165850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1675" y="6165617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6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684213" y="1340768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DAF 75/85 (21693)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62" name="Picture 7" descr="21693-3-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611688"/>
            <a:ext cx="2303463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8" descr="21693-nri kielich-m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941888"/>
            <a:ext cx="30892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9" descr="21693-kiel-dine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565400"/>
            <a:ext cx="330517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0" descr="21693-dine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224088"/>
            <a:ext cx="2232025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1917" y="2882046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037" y="5191847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685" name="Picture 7" descr="21705-vanstar-2-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3427">
            <a:off x="179388" y="3429000"/>
            <a:ext cx="45085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8" descr="21705-din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9695">
            <a:off x="3368675" y="2903538"/>
            <a:ext cx="45307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4"/>
          <p:cNvSpPr>
            <a:spLocks noChangeArrowheads="1"/>
          </p:cNvSpPr>
          <p:nvPr/>
        </p:nvSpPr>
        <p:spPr bwMode="auto">
          <a:xfrm>
            <a:off x="684213" y="1340768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DAF 95XF (21705)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3749" y="3049326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9502" y="537321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1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8" descr="47161-din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76342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7" descr="47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7370763" cy="208756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684213" y="1340768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5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L2000 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(47161)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47591" y="3244914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711" y="552098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5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684213" y="1340768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 F90 (49165)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4" name="Picture 7" descr="49165-2-m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437063"/>
            <a:ext cx="4746625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8" descr="49165-din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49625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1917" y="3208736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037" y="5188807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684213" y="1268760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pl-PL" altLang="da-D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Axor</a:t>
            </a:r>
            <a:r>
              <a:rPr lang="ru-RU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pl-PL" altLang="da-D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(53104)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4756" name="Picture 8" descr="53104-din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9528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53104-2-m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719513"/>
            <a:ext cx="3970338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2060575"/>
            <a:ext cx="3795712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4761" name="Line 10"/>
          <p:cNvSpPr>
            <a:spLocks noChangeShapeType="1"/>
          </p:cNvSpPr>
          <p:nvPr/>
        </p:nvSpPr>
        <p:spPr bwMode="auto">
          <a:xfrm flipV="1">
            <a:off x="4716463" y="2997200"/>
            <a:ext cx="576262" cy="144463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74762" name="Line 11"/>
          <p:cNvSpPr>
            <a:spLocks noChangeShapeType="1"/>
          </p:cNvSpPr>
          <p:nvPr/>
        </p:nvSpPr>
        <p:spPr bwMode="auto">
          <a:xfrm flipV="1">
            <a:off x="7812088" y="3500438"/>
            <a:ext cx="215900" cy="1223962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76346" y="3300383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1610" y="5288756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84213" y="1412776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pl-PL" altLang="da-D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Atego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(53277)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806" name="Picture 7" descr="53277-1-ma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24400"/>
            <a:ext cx="43465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 descr="53277-din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92375"/>
            <a:ext cx="4475162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16954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9" name="Line 10"/>
          <p:cNvSpPr>
            <a:spLocks noChangeShapeType="1"/>
          </p:cNvSpPr>
          <p:nvPr/>
        </p:nvSpPr>
        <p:spPr bwMode="auto">
          <a:xfrm flipH="1">
            <a:off x="1547813" y="3429000"/>
            <a:ext cx="647700" cy="50482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76810" name="Line 11"/>
          <p:cNvSpPr>
            <a:spLocks noChangeShapeType="1"/>
          </p:cNvSpPr>
          <p:nvPr/>
        </p:nvSpPr>
        <p:spPr bwMode="auto">
          <a:xfrm flipH="1" flipV="1">
            <a:off x="1547813" y="5445125"/>
            <a:ext cx="576262" cy="2159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1917" y="3141533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8037" y="5234298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021512" cy="64633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Россия: завод (2005)</a:t>
            </a:r>
            <a:endParaRPr lang="da-DK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4" name="Picture 2" descr="C:\Users\gkl\AppData\Local\Temp\13\Rar$DI25.739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3672408" cy="214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3528" y="3717032"/>
            <a:ext cx="5904656" cy="256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55600" indent="-355600">
              <a:spcBef>
                <a:spcPct val="50000"/>
              </a:spcBef>
              <a:buClr>
                <a:srgbClr val="FFFFFF"/>
              </a:buClr>
              <a:buSzPct val="75000"/>
              <a:buBlip>
                <a:blip r:embed="rId3"/>
              </a:buBlip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r>
              <a:rPr lang="da-DK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производственных и складских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площадей (с возможностью расширения)</a:t>
            </a:r>
          </a:p>
          <a:p>
            <a:pPr marL="355600" indent="-355600">
              <a:spcBef>
                <a:spcPct val="50000"/>
              </a:spcBef>
              <a:buClr>
                <a:srgbClr val="FFFFFF"/>
              </a:buClr>
              <a:buSzPct val="75000"/>
              <a:buBlip>
                <a:blip r:embed="rId3"/>
              </a:buBlip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Общая территория 30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000 м</a:t>
            </a:r>
            <a:r>
              <a:rPr lang="ru-RU" sz="2400" baseline="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marL="355600" indent="-355600">
              <a:spcBef>
                <a:spcPct val="50000"/>
              </a:spcBef>
              <a:buClr>
                <a:srgbClr val="FFFFFF"/>
              </a:buClr>
              <a:buSzPct val="75000"/>
              <a:defRPr/>
            </a:pPr>
            <a:endParaRPr lang="ru-RU" sz="2400" baseline="30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3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Производство деталей для оригинального и вторичного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рынков</a:t>
            </a:r>
            <a:endParaRPr lang="da-DK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4135266" cy="21488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8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684213" y="1412776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Scania 144 (68241)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8853" name="Picture 7" descr="68241-din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27305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 descr="68241-vanstar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724400"/>
            <a:ext cx="295751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565400"/>
            <a:ext cx="28384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7" name="Line 10"/>
          <p:cNvSpPr>
            <a:spLocks noChangeShapeType="1"/>
          </p:cNvSpPr>
          <p:nvPr/>
        </p:nvSpPr>
        <p:spPr bwMode="auto">
          <a:xfrm flipH="1" flipV="1">
            <a:off x="1619250" y="4005263"/>
            <a:ext cx="73025" cy="1655762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78858" name="Line 11"/>
          <p:cNvSpPr>
            <a:spLocks noChangeShapeType="1"/>
          </p:cNvSpPr>
          <p:nvPr/>
        </p:nvSpPr>
        <p:spPr bwMode="auto">
          <a:xfrm flipH="1" flipV="1">
            <a:off x="3839118" y="3601099"/>
            <a:ext cx="1309145" cy="493063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da-DK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6618" y="2840527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3306" y="5822421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4"/>
          <p:cNvSpPr>
            <a:spLocks noChangeArrowheads="1"/>
          </p:cNvSpPr>
          <p:nvPr/>
        </p:nvSpPr>
        <p:spPr bwMode="auto">
          <a:xfrm>
            <a:off x="684213" y="1484784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Volvo F12 (80270)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902" name="Picture 7" descr="80270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97425"/>
            <a:ext cx="4922838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 descr="80270-din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36838"/>
            <a:ext cx="5194300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1917" y="2884874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037" y="508518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5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684213" y="1412776"/>
            <a:ext cx="640873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pl-PL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Volvo F12 (80270)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6" name="Picture 9" descr="80270-3 kiel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13100"/>
            <a:ext cx="36941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10" descr="80270-kielich-d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13100"/>
            <a:ext cx="352266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6831012" cy="89255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Трубы</a:t>
            </a:r>
            <a:endParaRPr lang="en-GB" altLang="da-DK" sz="20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8430" y="2687317"/>
            <a:ext cx="936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da-DK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Dinex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2687317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da-DK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ХХХХХ</a:t>
            </a:r>
            <a:endParaRPr lang="en-GB" altLang="da-DK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1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44824"/>
            <a:ext cx="7209829" cy="417646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7504" y="44624"/>
            <a:ext cx="68310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r>
              <a:rPr lang="ru-RU" altLang="da-DK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da-DK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altLang="da-DK" sz="2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</a:t>
            </a:r>
            <a:endParaRPr lang="en-GB" altLang="da-DK" sz="2000" b="1" kern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7" y="1124744"/>
            <a:ext cx="741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Питерский Тракторный Завод (ПТЗ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Кировец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9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8825" y="1187377"/>
            <a:ext cx="2709863" cy="91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B97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95000"/>
              </a:lnSpc>
              <a:buClr>
                <a:schemeClr val="bg2"/>
              </a:buClr>
              <a:buFont typeface="Wingdings" pitchFamily="2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Проектирование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зависит от возможностей поставщика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конкуренты не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всегда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предлагают наилучшее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решение</a:t>
            </a:r>
            <a:endParaRPr lang="de-D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87388" y="5640388"/>
            <a:ext cx="2228428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B97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95000"/>
              </a:lnSpc>
              <a:buClr>
                <a:schemeClr val="bg2"/>
              </a:buClr>
              <a:buFont typeface="Wingdings" pitchFamily="2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Сварка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труб увеличивает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затраты, снижает качество и визуальное впечатление</a:t>
            </a:r>
            <a:r>
              <a:rPr lang="de-DE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4634421" y="1187376"/>
            <a:ext cx="3203575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B97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95000"/>
              </a:lnSpc>
              <a:buClr>
                <a:schemeClr val="bg2"/>
              </a:buClr>
              <a:buFont typeface="Wingdings" pitchFamily="2" charset="2"/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Сварка глушителей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систем эмиссии увеличивает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затраты, снижает качество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визуальное впечатление</a:t>
            </a:r>
            <a:r>
              <a:rPr lang="de-DE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de-D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7112571" y="4275815"/>
            <a:ext cx="1783134" cy="70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8B97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95000"/>
              </a:lnSpc>
              <a:buClr>
                <a:schemeClr val="bg2"/>
              </a:buClr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Обычные хомуты – не плотная конструкция/зажим</a:t>
            </a:r>
            <a:endParaRPr lang="de-DE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1982788" y="2590800"/>
            <a:ext cx="1371600" cy="1371600"/>
          </a:xfrm>
          <a:prstGeom prst="line">
            <a:avLst/>
          </a:prstGeom>
          <a:noFill/>
          <a:ln w="38100">
            <a:solidFill>
              <a:srgbClr val="3D7DFD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6569" name="Line 9"/>
          <p:cNvSpPr>
            <a:spLocks noChangeShapeType="1"/>
          </p:cNvSpPr>
          <p:nvPr/>
        </p:nvSpPr>
        <p:spPr bwMode="auto">
          <a:xfrm flipV="1">
            <a:off x="3278188" y="4343400"/>
            <a:ext cx="381000" cy="914400"/>
          </a:xfrm>
          <a:prstGeom prst="line">
            <a:avLst/>
          </a:prstGeom>
          <a:noFill/>
          <a:ln w="38100">
            <a:solidFill>
              <a:srgbClr val="3D7DFD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6570" name="Line 10"/>
          <p:cNvSpPr>
            <a:spLocks noChangeShapeType="1"/>
          </p:cNvSpPr>
          <p:nvPr/>
        </p:nvSpPr>
        <p:spPr bwMode="auto">
          <a:xfrm flipV="1">
            <a:off x="1982788" y="3352800"/>
            <a:ext cx="381000" cy="1295400"/>
          </a:xfrm>
          <a:prstGeom prst="line">
            <a:avLst/>
          </a:prstGeom>
          <a:noFill/>
          <a:ln w="38100">
            <a:solidFill>
              <a:srgbClr val="3D7DFD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6571" name="Line 11"/>
          <p:cNvSpPr>
            <a:spLocks noChangeShapeType="1"/>
          </p:cNvSpPr>
          <p:nvPr/>
        </p:nvSpPr>
        <p:spPr bwMode="auto">
          <a:xfrm flipV="1">
            <a:off x="5487988" y="2667000"/>
            <a:ext cx="76200" cy="1219200"/>
          </a:xfrm>
          <a:prstGeom prst="line">
            <a:avLst/>
          </a:prstGeom>
          <a:noFill/>
          <a:ln w="38100">
            <a:solidFill>
              <a:srgbClr val="3D7DFD"/>
            </a:solidFill>
            <a:round/>
            <a:headEnd/>
            <a:tailEnd type="triangle" w="med" len="med"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6572" name="Line 12"/>
          <p:cNvSpPr>
            <a:spLocks noChangeShapeType="1"/>
          </p:cNvSpPr>
          <p:nvPr/>
        </p:nvSpPr>
        <p:spPr bwMode="auto">
          <a:xfrm>
            <a:off x="4802188" y="4724400"/>
            <a:ext cx="609600" cy="609600"/>
          </a:xfrm>
          <a:prstGeom prst="line">
            <a:avLst/>
          </a:prstGeom>
          <a:noFill/>
          <a:ln w="38100">
            <a:solidFill>
              <a:srgbClr val="3D7DFD"/>
            </a:solidFill>
            <a:round/>
            <a:headEnd type="triangle" w="med" len="med"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a-DK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3931816" y="5624028"/>
            <a:ext cx="2160240" cy="1115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itchFamily="34" charset="0"/>
              </a:defRPr>
            </a:lvl9pPr>
          </a:lstStyle>
          <a:p>
            <a:pPr>
              <a:lnSpc>
                <a:spcPct val="95000"/>
              </a:lnSpc>
              <a:buClr>
                <a:schemeClr val="bg2"/>
              </a:buClr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Плохой дизайн – может уменьшить гарантийный срок эксплуатации и имеет более длительный срок установки</a:t>
            </a:r>
            <a:endParaRPr lang="de-DE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74" name="Picture 14" descr="073322 Emin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243138"/>
            <a:ext cx="4848225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>
            <a:stCxn id="66566" idx="2"/>
          </p:cNvCxnSpPr>
          <p:nvPr/>
        </p:nvCxnSpPr>
        <p:spPr bwMode="auto">
          <a:xfrm flipH="1">
            <a:off x="5267255" y="1893723"/>
            <a:ext cx="968954" cy="189531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66573" idx="0"/>
          </p:cNvCxnSpPr>
          <p:nvPr/>
        </p:nvCxnSpPr>
        <p:spPr bwMode="auto">
          <a:xfrm flipH="1" flipV="1">
            <a:off x="4499992" y="4724400"/>
            <a:ext cx="511944" cy="89962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6567" idx="1"/>
          </p:cNvCxnSpPr>
          <p:nvPr/>
        </p:nvCxnSpPr>
        <p:spPr bwMode="auto">
          <a:xfrm flipH="1" flipV="1">
            <a:off x="5980989" y="4467699"/>
            <a:ext cx="1131582" cy="16129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6565" idx="0"/>
          </p:cNvCxnSpPr>
          <p:nvPr/>
        </p:nvCxnSpPr>
        <p:spPr bwMode="auto">
          <a:xfrm flipV="1">
            <a:off x="1801602" y="3524250"/>
            <a:ext cx="682166" cy="211613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6564" idx="2"/>
          </p:cNvCxnSpPr>
          <p:nvPr/>
        </p:nvCxnSpPr>
        <p:spPr bwMode="auto">
          <a:xfrm>
            <a:off x="2113757" y="2098396"/>
            <a:ext cx="1240631" cy="178780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107504" y="44624"/>
            <a:ext cx="68310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r>
              <a:rPr lang="ru-RU" altLang="da-DK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da-DK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altLang="da-DK" sz="2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</a:t>
            </a:r>
            <a:endParaRPr lang="en-GB" altLang="da-DK" sz="2000" b="1" kern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8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491" name="Rectangle 14"/>
          <p:cNvSpPr>
            <a:spLocks noChangeArrowheads="1"/>
          </p:cNvSpPr>
          <p:nvPr/>
        </p:nvSpPr>
        <p:spPr bwMode="auto">
          <a:xfrm>
            <a:off x="2195736" y="1124744"/>
            <a:ext cx="3743771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da-DK" alt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altLang="da-DK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</a:t>
            </a:r>
            <a:r>
              <a:rPr lang="pl-PL" altLang="da-DK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da-DK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2" name="Picture 15" descr="zdjęci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04" y="2060848"/>
            <a:ext cx="59526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7504" y="44624"/>
            <a:ext cx="68310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r>
              <a:rPr lang="ru-RU" altLang="da-DK" sz="3200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продукта</a:t>
            </a:r>
            <a: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altLang="da-DK" b="1" kern="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</a:t>
            </a:r>
            <a:r>
              <a:rPr lang="da-DK" altLang="da-DK" sz="20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pl-PL" altLang="da-DK" sz="2000" b="1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ade</a:t>
            </a:r>
            <a:endParaRPr lang="en-GB" altLang="da-DK" sz="2000" b="1" kern="0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428" y="116632"/>
            <a:ext cx="2962672" cy="707886"/>
          </a:xfrm>
        </p:spPr>
        <p:txBody>
          <a:bodyPr/>
          <a:lstStyle/>
          <a:p>
            <a:pPr algn="ctr"/>
            <a:r>
              <a:rPr lang="ru-RU" sz="40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endParaRPr lang="da-DK" sz="40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304" y="1627829"/>
            <a:ext cx="4994920" cy="47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- загрязнитель</a:t>
            </a:r>
            <a:endParaRPr lang="en-US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6" y="3930650"/>
            <a:ext cx="47752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6804025" y="4078908"/>
            <a:ext cx="25923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da-DK" dirty="0"/>
              <a:t>Лос-Анджелес</a:t>
            </a:r>
            <a:endParaRPr lang="en-US" altLang="da-DK" dirty="0"/>
          </a:p>
        </p:txBody>
      </p:sp>
      <p:pic>
        <p:nvPicPr>
          <p:cNvPr id="1946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296" y="1123950"/>
            <a:ext cx="4775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13"/>
          <p:cNvSpPr txBox="1">
            <a:spLocks noChangeArrowheads="1"/>
          </p:cNvSpPr>
          <p:nvPr/>
        </p:nvSpPr>
        <p:spPr bwMode="auto">
          <a:xfrm>
            <a:off x="7618413" y="1123950"/>
            <a:ext cx="18716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da-DK"/>
              <a:t>Шанхай</a:t>
            </a:r>
            <a:endParaRPr lang="en-US" altLang="da-DK"/>
          </a:p>
        </p:txBody>
      </p:sp>
      <p:pic>
        <p:nvPicPr>
          <p:cNvPr id="1946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941763"/>
            <a:ext cx="44069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8" y="1124744"/>
            <a:ext cx="43926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63513" y="1123950"/>
            <a:ext cx="18002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ru-RU" altLang="da-DK" dirty="0"/>
              <a:t>Лондон</a:t>
            </a:r>
            <a:endParaRPr lang="en-US" altLang="da-DK" dirty="0"/>
          </a:p>
        </p:txBody>
      </p:sp>
    </p:spTree>
    <p:extLst>
      <p:ext uri="{BB962C8B-B14F-4D97-AF65-F5344CB8AC3E}">
        <p14:creationId xmlns:p14="http://schemas.microsoft.com/office/powerpoint/2010/main" val="40563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W:\Projects-DLV\pielikums\Euro 5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257800"/>
            <a:ext cx="46085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W:\Projects-DLV\pielikums\Euro_4_5_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5"/>
          <a:stretch>
            <a:fillRect/>
          </a:stretch>
        </p:blipFill>
        <p:spPr bwMode="auto">
          <a:xfrm>
            <a:off x="1979613" y="3716338"/>
            <a:ext cx="5761037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W:\Projects-DLV\pielikums\EURO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141663"/>
            <a:ext cx="4525962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8591"/>
            <a:ext cx="7021512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нормы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7561138" cy="2012859"/>
          </a:xfrm>
        </p:spPr>
        <p:txBody>
          <a:bodyPr/>
          <a:lstStyle/>
          <a:p>
            <a:r>
              <a:rPr lang="en-US" altLang="da-DK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Emission standards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(Нормы выбросов Евро) – </a:t>
            </a:r>
          </a:p>
          <a:p>
            <a:pPr marL="0" indent="0">
              <a:buNone/>
            </a:pP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требования, которые устанавливают конкретные ограничения на количество загрязняющих веществ, попадающих в окружающую среду, для новых автомобилей в Евросоюзе.</a:t>
            </a:r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4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021512" cy="584775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загрязнители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07504" y="1196752"/>
            <a:ext cx="7056438" cy="3687763"/>
          </a:xfrm>
        </p:spPr>
        <p:txBody>
          <a:bodyPr/>
          <a:lstStyle/>
          <a:p>
            <a:pPr>
              <a:defRPr/>
            </a:pPr>
            <a:r>
              <a:rPr lang="ru-RU" altLang="da-DK" dirty="0" smtClean="0"/>
              <a:t>Количество выбросов </a:t>
            </a:r>
            <a:r>
              <a:rPr lang="lv-LV" altLang="da-DK" sz="2400" b="1" dirty="0" smtClean="0">
                <a:solidFill>
                  <a:srgbClr val="FF0000"/>
                </a:solidFill>
              </a:rPr>
              <a:t>CO</a:t>
            </a:r>
            <a:r>
              <a:rPr lang="lv-LV" altLang="da-DK" dirty="0" smtClean="0"/>
              <a:t> </a:t>
            </a:r>
            <a:r>
              <a:rPr lang="ru-RU" altLang="da-DK" dirty="0" smtClean="0"/>
              <a:t>(</a:t>
            </a:r>
            <a:r>
              <a:rPr lang="en-US" altLang="da-DK" dirty="0" smtClean="0"/>
              <a:t>g/km</a:t>
            </a:r>
            <a:r>
              <a:rPr lang="ru-RU" altLang="da-DK" dirty="0" smtClean="0"/>
              <a:t> </a:t>
            </a:r>
            <a:r>
              <a:rPr lang="en-US" altLang="da-DK" dirty="0" smtClean="0"/>
              <a:t>or g/kWh)</a:t>
            </a:r>
            <a:r>
              <a:rPr lang="lv-LV" altLang="da-DK" dirty="0" smtClean="0"/>
              <a:t> (</a:t>
            </a:r>
            <a:r>
              <a:rPr lang="ru-RU" altLang="da-DK" dirty="0" smtClean="0"/>
              <a:t>Угарный газ</a:t>
            </a:r>
            <a:r>
              <a:rPr lang="lv-LV" altLang="da-DK" dirty="0" smtClean="0"/>
              <a:t>) </a:t>
            </a:r>
          </a:p>
          <a:p>
            <a:pPr>
              <a:defRPr/>
            </a:pPr>
            <a:r>
              <a:rPr lang="ru-RU" altLang="da-DK" dirty="0" smtClean="0"/>
              <a:t>Количество выбросов </a:t>
            </a:r>
            <a:r>
              <a:rPr lang="en-US" altLang="da-DK" sz="2400" b="1" dirty="0" smtClean="0">
                <a:solidFill>
                  <a:srgbClr val="FF0000"/>
                </a:solidFill>
              </a:rPr>
              <a:t>NOx</a:t>
            </a:r>
            <a:r>
              <a:rPr lang="lv-LV" altLang="da-DK" dirty="0" smtClean="0"/>
              <a:t> </a:t>
            </a:r>
            <a:r>
              <a:rPr lang="ru-RU" altLang="da-DK" dirty="0" smtClean="0"/>
              <a:t>(</a:t>
            </a:r>
            <a:r>
              <a:rPr lang="en-US" altLang="da-DK" dirty="0" smtClean="0"/>
              <a:t>g/km</a:t>
            </a:r>
            <a:r>
              <a:rPr lang="ru-RU" altLang="da-DK" dirty="0" smtClean="0"/>
              <a:t> </a:t>
            </a:r>
            <a:r>
              <a:rPr lang="en-US" altLang="da-DK" dirty="0" smtClean="0"/>
              <a:t>or g/kWh)</a:t>
            </a:r>
          </a:p>
          <a:p>
            <a:pPr marL="0" indent="0">
              <a:buFont typeface="Monotype Sorts" charset="2"/>
              <a:buNone/>
              <a:defRPr/>
            </a:pPr>
            <a:r>
              <a:rPr lang="en-US" altLang="da-DK" dirty="0" smtClean="0"/>
              <a:t>    (</a:t>
            </a:r>
            <a:r>
              <a:rPr lang="ru-RU" altLang="da-DK" dirty="0" smtClean="0"/>
              <a:t>Оксиды азота</a:t>
            </a:r>
            <a:r>
              <a:rPr lang="en-US" altLang="da-DK" dirty="0" smtClean="0"/>
              <a:t>)</a:t>
            </a:r>
            <a:endParaRPr lang="en-US" altLang="da-DK" dirty="0"/>
          </a:p>
          <a:p>
            <a:pPr>
              <a:defRPr/>
            </a:pPr>
            <a:r>
              <a:rPr lang="lv-LV" altLang="da-DK" dirty="0" smtClean="0"/>
              <a:t> </a:t>
            </a:r>
            <a:r>
              <a:rPr lang="ru-RU" altLang="da-DK" dirty="0" smtClean="0"/>
              <a:t>Количество выбросов </a:t>
            </a:r>
            <a:r>
              <a:rPr lang="ru-RU" altLang="da-DK" sz="2400" b="1" dirty="0" smtClean="0">
                <a:solidFill>
                  <a:srgbClr val="FF0000"/>
                </a:solidFill>
              </a:rPr>
              <a:t>НС</a:t>
            </a:r>
            <a:r>
              <a:rPr lang="ru-RU" altLang="da-DK" sz="2400" dirty="0" smtClean="0"/>
              <a:t> </a:t>
            </a:r>
            <a:r>
              <a:rPr lang="ru-RU" altLang="da-DK" dirty="0" smtClean="0"/>
              <a:t>(g/</a:t>
            </a:r>
            <a:r>
              <a:rPr lang="ru-RU" altLang="da-DK" dirty="0" err="1" smtClean="0"/>
              <a:t>km</a:t>
            </a:r>
            <a:r>
              <a:rPr lang="ru-RU" altLang="da-DK" dirty="0" smtClean="0"/>
              <a:t> </a:t>
            </a:r>
            <a:r>
              <a:rPr lang="ru-RU" altLang="da-DK" dirty="0" err="1" smtClean="0"/>
              <a:t>or</a:t>
            </a:r>
            <a:r>
              <a:rPr lang="ru-RU" altLang="da-DK" dirty="0" smtClean="0"/>
              <a:t> g/</a:t>
            </a:r>
            <a:r>
              <a:rPr lang="ru-RU" altLang="da-DK" dirty="0" err="1" smtClean="0"/>
              <a:t>kWh</a:t>
            </a:r>
            <a:r>
              <a:rPr lang="ru-RU" altLang="da-DK" dirty="0" smtClean="0"/>
              <a:t>)</a:t>
            </a:r>
          </a:p>
          <a:p>
            <a:pPr marL="0" indent="0">
              <a:buFont typeface="Monotype Sorts" charset="2"/>
              <a:buNone/>
              <a:defRPr/>
            </a:pPr>
            <a:r>
              <a:rPr lang="ru-RU" altLang="da-DK" dirty="0"/>
              <a:t> </a:t>
            </a:r>
            <a:r>
              <a:rPr lang="ru-RU" altLang="da-DK" dirty="0" smtClean="0"/>
              <a:t>   </a:t>
            </a:r>
            <a:r>
              <a:rPr lang="lv-LV" altLang="da-DK" dirty="0" smtClean="0"/>
              <a:t>(</a:t>
            </a:r>
            <a:r>
              <a:rPr lang="ru-RU" altLang="da-DK" dirty="0" smtClean="0"/>
              <a:t>Углеводороды</a:t>
            </a:r>
            <a:r>
              <a:rPr lang="lv-LV" altLang="da-DK" dirty="0" smtClean="0"/>
              <a:t>)</a:t>
            </a:r>
          </a:p>
          <a:p>
            <a:pPr>
              <a:defRPr/>
            </a:pPr>
            <a:r>
              <a:rPr lang="ru-RU" altLang="da-DK" dirty="0" smtClean="0"/>
              <a:t>Количество выбросов </a:t>
            </a:r>
            <a:r>
              <a:rPr lang="lv-LV" altLang="da-DK" sz="2400" b="1" dirty="0" smtClean="0">
                <a:solidFill>
                  <a:srgbClr val="FF0000"/>
                </a:solidFill>
              </a:rPr>
              <a:t>PM</a:t>
            </a:r>
            <a:r>
              <a:rPr lang="lv-LV" altLang="da-DK" sz="2400" dirty="0" smtClean="0"/>
              <a:t> </a:t>
            </a:r>
            <a:r>
              <a:rPr lang="en-US" altLang="da-DK" dirty="0" smtClean="0"/>
              <a:t>(g/km or g/kWh) </a:t>
            </a:r>
            <a:r>
              <a:rPr lang="lv-LV" altLang="da-DK" dirty="0" smtClean="0"/>
              <a:t>(</a:t>
            </a:r>
            <a:r>
              <a:rPr lang="ru-RU" altLang="da-DK" dirty="0" smtClean="0"/>
              <a:t>Сажевые частицы</a:t>
            </a:r>
            <a:r>
              <a:rPr lang="lv-LV" altLang="da-DK" dirty="0" smtClean="0"/>
              <a:t>)</a:t>
            </a:r>
            <a:endParaRPr lang="en-GB" altLang="da-DK" dirty="0" smtClean="0"/>
          </a:p>
          <a:p>
            <a:pPr>
              <a:buFont typeface="Monotype Sorts" charset="2"/>
              <a:buNone/>
              <a:defRPr/>
            </a:pPr>
            <a:endParaRPr lang="en-GB" altLang="da-DK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46088" y="4746625"/>
            <a:ext cx="7582296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r>
              <a:rPr lang="en-US" altLang="da-DK" sz="3000" kern="0" dirty="0" smtClean="0">
                <a:solidFill>
                  <a:schemeClr val="bg2"/>
                </a:solidFill>
              </a:rPr>
              <a:t>Fuel+O</a:t>
            </a:r>
            <a:r>
              <a:rPr lang="en-US" altLang="da-DK" sz="3000" kern="0" baseline="-25000" dirty="0" smtClean="0">
                <a:solidFill>
                  <a:schemeClr val="bg2"/>
                </a:solidFill>
              </a:rPr>
              <a:t>2</a:t>
            </a:r>
            <a:r>
              <a:rPr lang="en-US" altLang="da-DK" sz="3000" kern="0" dirty="0" smtClean="0">
                <a:solidFill>
                  <a:schemeClr val="bg2"/>
                </a:solidFill>
              </a:rPr>
              <a:t> -&gt; </a:t>
            </a:r>
            <a:r>
              <a:rPr lang="en-US" altLang="da-DK" sz="3000" kern="0" dirty="0" err="1" smtClean="0">
                <a:solidFill>
                  <a:schemeClr val="bg2"/>
                </a:solidFill>
              </a:rPr>
              <a:t>Energy+CO+NO+HC+PM</a:t>
            </a:r>
            <a:endParaRPr lang="da-DK" altLang="da-DK" sz="3000" kern="0" baseline="-25000" dirty="0" smtClean="0">
              <a:solidFill>
                <a:schemeClr val="bg2"/>
              </a:solidFill>
            </a:endParaRPr>
          </a:p>
        </p:txBody>
      </p:sp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4364038" y="4538663"/>
            <a:ext cx="3521075" cy="1079500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endParaRPr lang="da-DK" altLang="da-DK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98217" y="5910371"/>
            <a:ext cx="49900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da-DK" sz="2400" b="1" dirty="0" smtClean="0">
                <a:solidFill>
                  <a:srgbClr val="FF0000"/>
                </a:solidFill>
              </a:rPr>
              <a:t>Pollutants</a:t>
            </a:r>
            <a:r>
              <a:rPr lang="ru-RU" altLang="da-DK" sz="2400" b="1" dirty="0">
                <a:solidFill>
                  <a:srgbClr val="FF0000"/>
                </a:solidFill>
              </a:rPr>
              <a:t> </a:t>
            </a:r>
            <a:r>
              <a:rPr lang="ru-RU" altLang="da-DK" sz="2400" b="1" dirty="0" smtClean="0">
                <a:solidFill>
                  <a:srgbClr val="FF0000"/>
                </a:solidFill>
              </a:rPr>
              <a:t>– Загрязняющие</a:t>
            </a:r>
          </a:p>
          <a:p>
            <a:r>
              <a:rPr lang="ru-RU" altLang="da-DK" sz="2400" b="1" dirty="0">
                <a:solidFill>
                  <a:srgbClr val="FF0000"/>
                </a:solidFill>
              </a:rPr>
              <a:t> </a:t>
            </a:r>
            <a:r>
              <a:rPr lang="ru-RU" altLang="da-DK" sz="2400" b="1" dirty="0" smtClean="0">
                <a:solidFill>
                  <a:srgbClr val="FF0000"/>
                </a:solidFill>
              </a:rPr>
              <a:t>                    </a:t>
            </a:r>
            <a:r>
              <a:rPr lang="ru-RU" altLang="da-DK" sz="2400" b="1" dirty="0">
                <a:solidFill>
                  <a:srgbClr val="FF0000"/>
                </a:solidFill>
              </a:rPr>
              <a:t>вещества</a:t>
            </a:r>
            <a:r>
              <a:rPr lang="en-US" altLang="da-DK" sz="2400" b="1" dirty="0" smtClean="0">
                <a:solidFill>
                  <a:srgbClr val="FF0000"/>
                </a:solidFill>
              </a:rPr>
              <a:t> </a:t>
            </a:r>
            <a:endParaRPr lang="en-US" altLang="da-DK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4"/>
          <p:cNvCxnSpPr>
            <a:cxnSpLocks noChangeShapeType="1"/>
          </p:cNvCxnSpPr>
          <p:nvPr/>
        </p:nvCxnSpPr>
        <p:spPr bwMode="auto">
          <a:xfrm flipH="1">
            <a:off x="3995738" y="5459413"/>
            <a:ext cx="884237" cy="417512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17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1971675" y="866775"/>
            <a:ext cx="5121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666666"/>
                </a:solidFill>
                <a:latin typeface="Verdana" pitchFamily="34" charset="0"/>
              </a:defRPr>
            </a:lvl1pPr>
            <a:lvl2pPr marL="742950" indent="-285750">
              <a:defRPr sz="3600">
                <a:solidFill>
                  <a:srgbClr val="666666"/>
                </a:solidFill>
                <a:latin typeface="Verdana" pitchFamily="34" charset="0"/>
              </a:defRPr>
            </a:lvl2pPr>
            <a:lvl3pPr marL="1143000" indent="-228600">
              <a:defRPr sz="3600">
                <a:solidFill>
                  <a:srgbClr val="666666"/>
                </a:solidFill>
                <a:latin typeface="Verdana" pitchFamily="34" charset="0"/>
              </a:defRPr>
            </a:lvl3pPr>
            <a:lvl4pPr marL="1600200" indent="-228600">
              <a:defRPr sz="3600">
                <a:solidFill>
                  <a:srgbClr val="666666"/>
                </a:solidFill>
                <a:latin typeface="Verdana" pitchFamily="34" charset="0"/>
              </a:defRPr>
            </a:lvl4pPr>
            <a:lvl5pPr marL="2057400" indent="-228600">
              <a:defRPr sz="3600">
                <a:solidFill>
                  <a:srgbClr val="666666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666666"/>
                </a:solidFill>
                <a:latin typeface="Verdana" pitchFamily="34" charset="0"/>
              </a:defRPr>
            </a:lvl9pPr>
          </a:lstStyle>
          <a:p>
            <a:endParaRPr lang="da-DK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0484" name="Picture 7" descr="Clipboard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69" y="70135"/>
            <a:ext cx="3649547" cy="16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7" descr="S:\Product Management\DTR-billeder\20100303\IMG_1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349160" cy="3898661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85108" y="5033871"/>
            <a:ext cx="6913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55600">
              <a:spcBef>
                <a:spcPct val="50000"/>
              </a:spcBef>
              <a:buClr>
                <a:srgbClr val="FFFFFF"/>
              </a:buClr>
              <a:buSzPct val="75000"/>
              <a:buBlip>
                <a:blip r:embed="rId5"/>
              </a:buBlip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da-DK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0,000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aseline="30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производственных и складских площадей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55600" indent="-355600">
              <a:spcBef>
                <a:spcPct val="50000"/>
              </a:spcBef>
              <a:buClr>
                <a:srgbClr val="FFFFFF"/>
              </a:buClr>
              <a:buSzPct val="75000"/>
              <a:buBlip>
                <a:blip r:embed="rId5"/>
              </a:buBlip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Полные выхлопные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системы для оригинального и вторичного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рынков</a:t>
            </a:r>
            <a:endParaRPr lang="da-DK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268" y="163920"/>
            <a:ext cx="5425828" cy="7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ru-RU" sz="3600" b="1" i="0" dirty="0" smtClean="0">
                <a:latin typeface="Times New Roman" pitchFamily="18" charset="0"/>
                <a:cs typeface="Times New Roman" pitchFamily="18" charset="0"/>
              </a:rPr>
              <a:t>Турция: завод (2008)</a:t>
            </a:r>
            <a:endParaRPr lang="en-US" sz="3600" b="1" i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5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7021513" cy="584200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норм Евро-5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448300" y="1941513"/>
            <a:ext cx="279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da-DK" sz="1200">
                <a:solidFill>
                  <a:schemeClr val="tx1"/>
                </a:solidFill>
              </a:rPr>
              <a:t>Example of </a:t>
            </a:r>
            <a:br>
              <a:rPr lang="en-GB" altLang="da-DK" sz="1200">
                <a:solidFill>
                  <a:schemeClr val="tx1"/>
                </a:solidFill>
              </a:rPr>
            </a:br>
            <a:r>
              <a:rPr lang="en-GB" altLang="da-DK" sz="1200">
                <a:solidFill>
                  <a:schemeClr val="tx1"/>
                </a:solidFill>
              </a:rPr>
              <a:t>picture placement</a:t>
            </a:r>
          </a:p>
        </p:txBody>
      </p:sp>
      <p:sp>
        <p:nvSpPr>
          <p:cNvPr id="23556" name="Rectangle 150"/>
          <p:cNvSpPr>
            <a:spLocks noChangeArrowheads="1"/>
          </p:cNvSpPr>
          <p:nvPr/>
        </p:nvSpPr>
        <p:spPr bwMode="auto">
          <a:xfrm>
            <a:off x="0" y="2468563"/>
            <a:ext cx="9144000" cy="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/>
          </a:p>
        </p:txBody>
      </p:sp>
      <p:pic>
        <p:nvPicPr>
          <p:cNvPr id="2355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04913"/>
            <a:ext cx="65913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116263"/>
            <a:ext cx="6192837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9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5448300" y="1941513"/>
            <a:ext cx="279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da-DK" sz="1200">
                <a:solidFill>
                  <a:schemeClr val="tx1"/>
                </a:solidFill>
              </a:rPr>
              <a:t>Example of </a:t>
            </a:r>
            <a:br>
              <a:rPr lang="en-GB" altLang="da-DK" sz="1200">
                <a:solidFill>
                  <a:schemeClr val="tx1"/>
                </a:solidFill>
              </a:rPr>
            </a:br>
            <a:r>
              <a:rPr lang="en-GB" altLang="da-DK" sz="1200">
                <a:solidFill>
                  <a:schemeClr val="tx1"/>
                </a:solidFill>
              </a:rPr>
              <a:t>picture placement</a:t>
            </a:r>
          </a:p>
        </p:txBody>
      </p:sp>
      <p:sp>
        <p:nvSpPr>
          <p:cNvPr id="25604" name="Rectangle 150"/>
          <p:cNvSpPr>
            <a:spLocks noChangeArrowheads="1"/>
          </p:cNvSpPr>
          <p:nvPr/>
        </p:nvSpPr>
        <p:spPr bwMode="auto">
          <a:xfrm>
            <a:off x="0" y="2468563"/>
            <a:ext cx="9144000" cy="0"/>
          </a:xfrm>
          <a:prstGeom prst="rect">
            <a:avLst/>
          </a:prstGeom>
          <a:solidFill>
            <a:srgbClr val="F9F9F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a-DK" altLang="da-DK"/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8" y="1196752"/>
            <a:ext cx="6591300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3121025"/>
            <a:ext cx="5903913" cy="371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44624"/>
            <a:ext cx="7021513" cy="584200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норм Евро-5</a:t>
            </a:r>
            <a:endParaRPr lang="en-GB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01638" y="44450"/>
            <a:ext cx="7021512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популярные технологии очистки выхлопных газов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7554912" cy="5336846"/>
          </a:xfrm>
        </p:spPr>
        <p:txBody>
          <a:bodyPr/>
          <a:lstStyle/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DOC –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Дизельный окислительный катализатор </a:t>
            </a:r>
          </a:p>
          <a:p>
            <a:pPr marL="0" indent="0"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HC);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DPF – Diesel Particulate filter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Сажевый фильтр, </a:t>
            </a:r>
          </a:p>
          <a:p>
            <a:pPr marL="0" indent="0"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сажа)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CDPF –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Каталитический сажевый фильтр </a:t>
            </a:r>
          </a:p>
          <a:p>
            <a:pPr marL="0" indent="0"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(РМ, сажа,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HC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80%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SCR – Selective catalytic reduction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Избирательное</a:t>
            </a:r>
          </a:p>
          <a:p>
            <a:pPr marL="0" indent="0">
              <a:buNone/>
            </a:pP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каталитическое восстановление (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PM-KAT –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Комбинация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DOC and POC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(Particulates</a:t>
            </a:r>
            <a:endParaRPr lang="ru-RU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oxidation catalyst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окислительный катализатор</a:t>
            </a:r>
          </a:p>
          <a:p>
            <a:pPr marL="0" indent="0">
              <a:buNone/>
            </a:pP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частиц)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CO, CH, PM)</a:t>
            </a:r>
            <a:r>
              <a:rPr lang="ru-RU" altLang="da-D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–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Газовые окислительные катализаторы.</a:t>
            </a:r>
            <a:endParaRPr lang="da-DK" altLang="da-DK" sz="2400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17" y="4300538"/>
            <a:ext cx="3255963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7021512" cy="584775"/>
          </a:xfrm>
        </p:spPr>
        <p:txBody>
          <a:bodyPr/>
          <a:lstStyle/>
          <a:p>
            <a:r>
              <a:rPr lang="lv-LV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IV/V 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1" y="1268760"/>
            <a:ext cx="5184130" cy="4450449"/>
          </a:xfrm>
        </p:spPr>
        <p:txBody>
          <a:bodyPr/>
          <a:lstStyle/>
          <a:p>
            <a:r>
              <a:rPr lang="lv-LV" altLang="da-DK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lv-LV" altLang="da-DK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DAF; IVECO; MERCEDES; RENAULT; VOLVO; MAN; SCANIA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da-DK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lv-LV" altLang="da-DK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Selective 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catalytic reduction.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процесс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NOx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преобразуется в 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lv-LV" altLang="da-DK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жидкость </a:t>
            </a:r>
            <a:r>
              <a:rPr lang="en-US" altLang="da-DK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AdBlue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раствор мочевины 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da-DK" sz="2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v-LV" altLang="da-DK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altLang="da-DK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EGR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CANIA</a:t>
            </a:r>
            <a:r>
              <a:rPr lang="lv-LV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MAN) </a:t>
            </a:r>
            <a:r>
              <a:rPr lang="ru-RU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Рециркуляция выхлопных газов</a:t>
            </a:r>
            <a:r>
              <a:rPr lang="en-US" altLang="da-DK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Uses PM-KAT or DOC silencers.</a:t>
            </a:r>
            <a:endParaRPr lang="lv-LV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Monotype Sorts" charset="2"/>
              <a:buNone/>
            </a:pPr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63688"/>
            <a:ext cx="32337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6237312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 System</a:t>
            </a:r>
            <a:endParaRPr lang="da-DK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4141192" cy="584775"/>
          </a:xfrm>
        </p:spPr>
        <p:txBody>
          <a:bodyPr/>
          <a:lstStyle/>
          <a:p>
            <a:pPr algn="ctr"/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 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23850" y="1052513"/>
            <a:ext cx="8424863" cy="1138237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катализатора – открытый фильтр.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- 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Vanadium catalysts - TiO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+V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da-DK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носители – </a:t>
            </a:r>
            <a:r>
              <a:rPr lang="ru-RU" altLang="da-D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кордиерит</a:t>
            </a:r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металл, керамика. 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2195513"/>
            <a:ext cx="6731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749300" y="5365750"/>
            <a:ext cx="7129463" cy="1557338"/>
          </a:xfrm>
          <a:prstGeom prst="rect">
            <a:avLst/>
          </a:prstGeom>
        </p:spPr>
        <p:txBody>
          <a:bodyPr/>
          <a:lstStyle>
            <a:lvl1pPr marL="330200" indent="-330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Font typeface="Monotype Sorts" charset="2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12800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2pPr>
            <a:lvl3pPr marL="124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C0128"/>
              </a:buClr>
              <a:buSzPct val="75000"/>
              <a:buBlip>
                <a:blip r:embed="rId3"/>
              </a:buBlip>
              <a:defRPr sz="22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NH3 – </a:t>
            </a:r>
            <a:r>
              <a:rPr lang="en-US" altLang="da-DK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AdBlue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Urea </a:t>
            </a:r>
          </a:p>
          <a:p>
            <a:pPr>
              <a:defRPr/>
            </a:pP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4NH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+ 3O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2N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+ 6H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(for slip)</a:t>
            </a:r>
            <a:endParaRPr lang="ru-RU" altLang="da-DK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NO+NO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+2NH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-&gt; 2N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+ 3H</a:t>
            </a:r>
            <a:r>
              <a:rPr lang="en-US" altLang="da-DK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da-DK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  <a:p>
            <a:pPr>
              <a:defRPr/>
            </a:pPr>
            <a:endParaRPr lang="en-US" altLang="da-DK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2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важные параметры для системы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a-DK" altLang="da-DK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86524"/>
            <a:ext cx="3960812" cy="4967514"/>
          </a:xfrm>
        </p:spPr>
        <p:txBody>
          <a:bodyPr/>
          <a:lstStyle/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глушителя-нейтрализатора: </a:t>
            </a:r>
            <a:r>
              <a:rPr lang="ru-RU" altLang="da-DK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нержавеющая сталь </a:t>
            </a:r>
          </a:p>
          <a:p>
            <a:pPr marL="0" indent="0">
              <a:buNone/>
            </a:pPr>
            <a:r>
              <a:rPr lang="ru-RU" altLang="da-D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1.4301 (AISI 304) </a:t>
            </a:r>
            <a:endParaRPr lang="ru-RU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Оболочка катализатора из нержавеющей стали </a:t>
            </a:r>
          </a:p>
          <a:p>
            <a:pPr marL="0" indent="0">
              <a:buNone/>
            </a:pPr>
            <a:r>
              <a:rPr lang="ru-RU" altLang="da-D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1.4509</a:t>
            </a:r>
            <a:endParaRPr lang="ru-RU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трубы, хомуты, компенсаторы - нержавеющая сталь</a:t>
            </a:r>
          </a:p>
          <a:p>
            <a:pPr marL="0" indent="0">
              <a:buNone/>
            </a:pPr>
            <a:r>
              <a:rPr lang="ru-RU" altLang="da-DK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da-DK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EN 1.4301 (AISI 304) </a:t>
            </a:r>
            <a:endParaRPr lang="da-DK" altLang="da-DK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603625"/>
            <a:ext cx="2211387" cy="2947988"/>
          </a:xfrm>
        </p:spPr>
      </p:pic>
      <p:pic>
        <p:nvPicPr>
          <p:cNvPr id="307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/>
          <a:stretch>
            <a:fillRect/>
          </a:stretch>
        </p:blipFill>
        <p:spPr bwMode="auto">
          <a:xfrm>
            <a:off x="4500563" y="1092200"/>
            <a:ext cx="4319587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3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sz="half" idx="1"/>
          </p:nvPr>
        </p:nvSpPr>
        <p:spPr>
          <a:xfrm>
            <a:off x="0" y="1316038"/>
            <a:ext cx="4357688" cy="1938992"/>
          </a:xfrm>
        </p:spPr>
        <p:txBody>
          <a:bodyPr/>
          <a:lstStyle/>
          <a:p>
            <a:r>
              <a:rPr lang="ru-RU" altLang="da-D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катализатора:</a:t>
            </a:r>
            <a:endParaRPr lang="en-US" altLang="da-D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потока газов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Изоляция – правильный температурный режим</a:t>
            </a:r>
            <a:endParaRPr lang="da-DK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1412875"/>
            <a:ext cx="3311525" cy="2482850"/>
          </a:xfrm>
        </p:spPr>
      </p:pic>
      <p:pic>
        <p:nvPicPr>
          <p:cNvPr id="3174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05263"/>
            <a:ext cx="3457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32250"/>
            <a:ext cx="34194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2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важные параметры для системы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a-DK" altLang="da-DK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7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Content Placeholder 2"/>
          <p:cNvSpPr>
            <a:spLocks noGrp="1"/>
          </p:cNvSpPr>
          <p:nvPr>
            <p:ph sz="half" idx="1"/>
          </p:nvPr>
        </p:nvSpPr>
        <p:spPr>
          <a:xfrm>
            <a:off x="488950" y="1325563"/>
            <a:ext cx="3506788" cy="2062103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сварные швы должны быть ВЫСОКОГО качества</a:t>
            </a:r>
            <a:endParaRPr lang="en-US" altLang="da-D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нужных местах – миксеры, форсунки, датчики и т.д.</a:t>
            </a:r>
            <a:endParaRPr lang="da-DK" altLang="da-DK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773238"/>
            <a:ext cx="2916237" cy="2166937"/>
          </a:xfrm>
        </p:spPr>
      </p:pic>
      <p:pic>
        <p:nvPicPr>
          <p:cNvPr id="327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163"/>
            <a:ext cx="29400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303530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2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важные параметры для системы </a:t>
            </a:r>
            <a:r>
              <a:rPr lang="en-US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a-DK" altLang="da-DK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3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использовании некачественных компонентов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7345363" cy="1015663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Проскок мочевины – кристаллизация в корпусе глушителя-нейтрализатора. Возникают посторонние звуки, возможно блокирование катализатора. </a:t>
            </a:r>
            <a:endParaRPr lang="da-DK" altLang="da-D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" y="2610395"/>
            <a:ext cx="4548449" cy="341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589213"/>
            <a:ext cx="2808287" cy="3746500"/>
          </a:xfrm>
        </p:spPr>
      </p:pic>
    </p:spTree>
    <p:extLst>
      <p:ext uri="{BB962C8B-B14F-4D97-AF65-F5344CB8AC3E}">
        <p14:creationId xmlns:p14="http://schemas.microsoft.com/office/powerpoint/2010/main" val="37680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52539"/>
            <a:ext cx="7562924" cy="1323439"/>
          </a:xfrm>
        </p:spPr>
        <p:txBody>
          <a:bodyPr/>
          <a:lstStyle/>
          <a:p>
            <a:r>
              <a:rPr lang="ru-RU" altLang="da-D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смешивание, неправильные температурные режимы -  кристаллизация в корпусе глушителя-нейтрализатора. Возникают посторонние звуки, возможно блокирование катализатора.</a:t>
            </a:r>
            <a:endParaRPr lang="da-DK" altLang="da-DK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708920"/>
            <a:ext cx="3744416" cy="2807899"/>
          </a:xfrm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37465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021513" cy="1077913"/>
          </a:xfrm>
        </p:spPr>
        <p:txBody>
          <a:bodyPr/>
          <a:lstStyle/>
          <a:p>
            <a:r>
              <a:rPr lang="ru-RU" altLang="da-DK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использовании некачественных компонентов</a:t>
            </a:r>
            <a:endParaRPr lang="da-DK" altLang="da-DK" sz="3200" b="1" dirty="0" smtClean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46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nex Presentation 12.02.2013 IVG">
  <a:themeElements>
    <a:clrScheme name="">
      <a:dk1>
        <a:srgbClr val="000000"/>
      </a:dk1>
      <a:lt1>
        <a:srgbClr val="FFFFFF"/>
      </a:lt1>
      <a:dk2>
        <a:srgbClr val="A2C1FE"/>
      </a:dk2>
      <a:lt2>
        <a:srgbClr val="F8A800"/>
      </a:lt2>
      <a:accent1>
        <a:srgbClr val="D49E4A"/>
      </a:accent1>
      <a:accent2>
        <a:srgbClr val="5FA9CA"/>
      </a:accent2>
      <a:accent3>
        <a:srgbClr val="CEDDFE"/>
      </a:accent3>
      <a:accent4>
        <a:srgbClr val="DADADA"/>
      </a:accent4>
      <a:accent5>
        <a:srgbClr val="E6CCB1"/>
      </a:accent5>
      <a:accent6>
        <a:srgbClr val="5599B7"/>
      </a:accent6>
      <a:hlink>
        <a:srgbClr val="B478BB"/>
      </a:hlink>
      <a:folHlink>
        <a:srgbClr val="47D79E"/>
      </a:folHlink>
    </a:clrScheme>
    <a:fontScheme name="slideshow-MASTER-T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show-MASTER-T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how-MASTER-T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how-MASTER-T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how-MASTER-T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how-MASTER-T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how-MASTER-T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how-MASTER-T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Dinex Presentation 12.02.2013 IVG</Template>
  <TotalTime>1142</TotalTime>
  <Words>3121</Words>
  <Application>Microsoft Office PowerPoint</Application>
  <PresentationFormat>Экран (4:3)</PresentationFormat>
  <Paragraphs>728</Paragraphs>
  <Slides>131</Slides>
  <Notes>51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131</vt:i4>
      </vt:variant>
    </vt:vector>
  </HeadingPairs>
  <TitlesOfParts>
    <vt:vector size="140" baseType="lpstr">
      <vt:lpstr>SimSun</vt:lpstr>
      <vt:lpstr>Arial</vt:lpstr>
      <vt:lpstr>Monotype Sorts</vt:lpstr>
      <vt:lpstr>Tahoma</vt:lpstr>
      <vt:lpstr>Times New Roman</vt:lpstr>
      <vt:lpstr>Verdana</vt:lpstr>
      <vt:lpstr>Wingdings</vt:lpstr>
      <vt:lpstr>Dinex Presentation 12.02.2013 IVG</vt:lpstr>
      <vt:lpstr>Multimedieklip</vt:lpstr>
      <vt:lpstr>Презентация PowerPoint</vt:lpstr>
      <vt:lpstr>Dinex группа</vt:lpstr>
      <vt:lpstr>Презентация PowerPoint</vt:lpstr>
      <vt:lpstr>Презентация PowerPoint</vt:lpstr>
      <vt:lpstr>Англия: завод (2006) и склад (1992)</vt:lpstr>
      <vt:lpstr>Презентация PowerPoint</vt:lpstr>
      <vt:lpstr> </vt:lpstr>
      <vt:lpstr>Россия: завод (2005)</vt:lpstr>
      <vt:lpstr>Презентация PowerPoint</vt:lpstr>
      <vt:lpstr>Китай: завод (2011)</vt:lpstr>
      <vt:lpstr>Америка: завод (2012)</vt:lpstr>
      <vt:lpstr>Финляндия: завод 2013 (ECOCAT)</vt:lpstr>
      <vt:lpstr>Основные Dinex направления и продукты</vt:lpstr>
      <vt:lpstr>Предлагаемый диапазон продукции </vt:lpstr>
      <vt:lpstr>Сертификаты (ISO 9001 и ISO TS 16949)</vt:lpstr>
      <vt:lpstr>Dinex RUS OEM on-road</vt:lpstr>
      <vt:lpstr>Dinex RUS OEM off-road  (спецтехника)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Dinex RUS и YaMZ  (системы Евро 4/5)</vt:lpstr>
      <vt:lpstr>Презентация PowerPoint</vt:lpstr>
      <vt:lpstr>Презентация PowerPoint</vt:lpstr>
      <vt:lpstr>Презентация PowerPoint</vt:lpstr>
      <vt:lpstr>Презентация PowerPoint</vt:lpstr>
      <vt:lpstr>Dinex AEM направления</vt:lpstr>
      <vt:lpstr>Презентация PowerPoint</vt:lpstr>
      <vt:lpstr>Презентация PowerPoint</vt:lpstr>
      <vt:lpstr>Динекс номер на продукции (5 знаков)</vt:lpstr>
      <vt:lpstr>Презентация PowerPoint</vt:lpstr>
      <vt:lpstr>Презентация PowerPoint</vt:lpstr>
      <vt:lpstr>Презентация PowerPoint</vt:lpstr>
      <vt:lpstr>Фотографии продукции Dinex</vt:lpstr>
      <vt:lpstr>Евро 1 и Евро 3 версии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Металлорукава для вспомогательных радиаторов (нерж)</vt:lpstr>
      <vt:lpstr>Установка гофр</vt:lpstr>
      <vt:lpstr>Установка гофр</vt:lpstr>
      <vt:lpstr>Презентация PowerPoint</vt:lpstr>
      <vt:lpstr>Установка гофр</vt:lpstr>
      <vt:lpstr>Презентация PowerPoint</vt:lpstr>
      <vt:lpstr>Продажа выхлопных систем</vt:lpstr>
      <vt:lpstr>Критерии качества</vt:lpstr>
      <vt:lpstr>Сырьё и Материалы </vt:lpstr>
      <vt:lpstr>Презентация PowerPoint</vt:lpstr>
      <vt:lpstr>Алюци́нк</vt:lpstr>
      <vt:lpstr>Цинковое покрытие (оцинковка)</vt:lpstr>
      <vt:lpstr>Сырьё и Материалы  Абсорбирующие материалы</vt:lpstr>
      <vt:lpstr>Технология Меньше сварки - более высокая устойчивость к ржавчине</vt:lpstr>
      <vt:lpstr>Технология Меньше сварки - более высокая устойчивость к ржавчине</vt:lpstr>
      <vt:lpstr>Технология Меньше сварки - более высокая устойчивость к ржавчине</vt:lpstr>
      <vt:lpstr>Технология Меньше сварки - более высокая устойчивость к ржавчине</vt:lpstr>
      <vt:lpstr>Технология Меньше сварки - более высокая устойчивость к ржавчине</vt:lpstr>
      <vt:lpstr>Технология Меньше сварки - более высокая устойчивость к ржавчине</vt:lpstr>
      <vt:lpstr>Технология  Гибка труб</vt:lpstr>
      <vt:lpstr>Технология  Гибка труб</vt:lpstr>
      <vt:lpstr>Правильная установка Требования</vt:lpstr>
      <vt:lpstr>Правильная установка Требования</vt:lpstr>
      <vt:lpstr>Правильная установка Требования</vt:lpstr>
      <vt:lpstr>Конструкционные решения </vt:lpstr>
      <vt:lpstr>Конструкционные решения Сравнение продуктов</vt:lpstr>
      <vt:lpstr>Конструкционные решения Сравнение продуктов</vt:lpstr>
      <vt:lpstr>Конструкционные решения Сравнение продуктов</vt:lpstr>
      <vt:lpstr>Конструкционные решения Ремкомплект</vt:lpstr>
      <vt:lpstr>Конструкционные решения Ремкомплект</vt:lpstr>
      <vt:lpstr>Сравнение продукта Глушители</vt:lpstr>
      <vt:lpstr>Сравнение продукта Глушители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Сравнение продукта Трубы</vt:lpstr>
      <vt:lpstr>Презентация PowerPoint</vt:lpstr>
      <vt:lpstr>Презентация PowerPoint</vt:lpstr>
      <vt:lpstr>Презентация PowerPoint</vt:lpstr>
      <vt:lpstr>ВОПРОСЫ</vt:lpstr>
      <vt:lpstr>Автомобиль - загрязнитель</vt:lpstr>
      <vt:lpstr>Что такое нормы EURO?</vt:lpstr>
      <vt:lpstr>Основные загрязнители</vt:lpstr>
      <vt:lpstr>Развитие норм Евро-5</vt:lpstr>
      <vt:lpstr>Развитие норм Евро-5</vt:lpstr>
      <vt:lpstr>Самые популярные технологии очистки выхлопных газов</vt:lpstr>
      <vt:lpstr>EURO IV/V технологии</vt:lpstr>
      <vt:lpstr>SCR Технологии</vt:lpstr>
      <vt:lpstr>ОЧЕНЬ важные параметры для системы SCR:</vt:lpstr>
      <vt:lpstr>ОЧЕНЬ важные параметры для системы SCR:</vt:lpstr>
      <vt:lpstr>ОЧЕНЬ важные параметры для системы SCR:</vt:lpstr>
      <vt:lpstr>Проблемы при использовании некачественных компонентов</vt:lpstr>
      <vt:lpstr>Проблемы при использовании некачественных компонентов</vt:lpstr>
      <vt:lpstr>Проблемы при использовании некачественных компонентов</vt:lpstr>
      <vt:lpstr>EURO IV/V SCR тестирование</vt:lpstr>
      <vt:lpstr>Основной принцип в разработке – «установил и поехал»</vt:lpstr>
      <vt:lpstr>Сравнение EURO IV и V</vt:lpstr>
      <vt:lpstr>DOC – Дизельный окислительный катализатор </vt:lpstr>
      <vt:lpstr>DOC – Дизельный окислительный катализатор </vt:lpstr>
      <vt:lpstr>ОЧЕНЬ важные параметры для DOC</vt:lpstr>
      <vt:lpstr>Проблемы с  некачественными DOC</vt:lpstr>
      <vt:lpstr>Сажевые фильтры DPF</vt:lpstr>
      <vt:lpstr>Сажевые фильтры DPF</vt:lpstr>
      <vt:lpstr>Очень важные параметры для DPF</vt:lpstr>
      <vt:lpstr>Проблемы с некачественными DPF</vt:lpstr>
      <vt:lpstr>Проблемы с некачественными DPF</vt:lpstr>
      <vt:lpstr>Scania EURO VI technology Scania DC13 engine</vt:lpstr>
      <vt:lpstr>DAF EURO IV/V technology DAF LF/CF series</vt:lpstr>
      <vt:lpstr>DAF EURO IV/V technology DAF CF/XF series</vt:lpstr>
      <vt:lpstr>IVECO EURO IV/V technology Iveco Eurocargo</vt:lpstr>
      <vt:lpstr>IVECO EURO IV/V technology Iveco Stralis/Trakker</vt:lpstr>
      <vt:lpstr>MAN EURO IV/V technology MAN TGL/TGM</vt:lpstr>
      <vt:lpstr>MAN EURO IV technology MAN TGA/TGS/TGX</vt:lpstr>
      <vt:lpstr>MAN EURO V technology MAN TGA/TGS/TGX</vt:lpstr>
      <vt:lpstr>MERCEDES EURO IV/V technology Mercedes Atego</vt:lpstr>
      <vt:lpstr>MERCEDES EURO IV/V technology Mercedes Axor/Actros</vt:lpstr>
      <vt:lpstr>Volvo/RVI EURO IV/V technology Volvo FE/RVI Premium</vt:lpstr>
      <vt:lpstr>Volvo/RVI EURO IV/V technology Volvo FM/FH&amp;RVI Premium/Kerax/Magnum</vt:lpstr>
      <vt:lpstr>Scania EURO IV/V technology</vt:lpstr>
      <vt:lpstr>Презентация PowerPoint</vt:lpstr>
      <vt:lpstr>Презентация PowerPoint</vt:lpstr>
      <vt:lpstr>Презентация PowerPoint</vt:lpstr>
      <vt:lpstr>ВОПРОСЫ</vt:lpstr>
      <vt:lpstr>Презентация PowerPoint</vt:lpstr>
      <vt:lpstr>1. Dinex Aftermarket Film (En) 2012 http://www.youtube.com/watch?v=d9a3H3AbjBA 2. Dinex 3D Exhaust System Animation Film 2012 http://www.youtube.com/watch?v=EzsU-7FVWhw&amp;feature=relmfu 3. Dinex Exhaust &amp; Emission Systems Manufacturer 2011 http://www.youtube.com/watch?v=eOzCI9A1gEk&amp;feature=related 4. Dinex Denmark 2011 http://www.youtube.com/watch?v=p8VdIwYmUaw&amp;feature=context-cha 5. Dinex Deutschland GmbH 2011 http://www.youtube.com/watch?v=4LM03WIbL-M&amp;feature=relmfu 6. Dinex Latvia 2011 http://www.youtube.com/watch?v=nLuSXAjeknM&amp;feature=plcp 7. Dinex Clamps 2011 http://www.youtube.com/watch?v=u0OLlvlRdj8&amp;feature=plcp 8. Dinex OEM Film (En) 2013 https://www.youtube.com/watch?v=8mxmD5hjM94  9. Dinex Diesel Aftertreatment Distributed by DENSO 2015 https://www.youtube.com/watch?v=uipB2eecBDE  10. Dinex OEM Film (En) 2016 https://www.youtube.com/watch?v=vrP0tGLCSKc </vt:lpstr>
    </vt:vector>
  </TitlesOfParts>
  <Company>Dinex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Гулаков  Зам ген директора по работе с ключевыми клиентами  Phone   +7 812 610 40 07 Fax.      +7 81371 91 855 Mob.     +7 921 640 88 24 E-mail:   ivg@dinex.net</dc:title>
  <dc:creator>Yuri Mironov</dc:creator>
  <cp:lastModifiedBy>Доброскокина Оксана Евгеньевна</cp:lastModifiedBy>
  <cp:revision>196</cp:revision>
  <cp:lastPrinted>2013-01-22T13:04:21Z</cp:lastPrinted>
  <dcterms:created xsi:type="dcterms:W3CDTF">2014-11-05T07:07:55Z</dcterms:created>
  <dcterms:modified xsi:type="dcterms:W3CDTF">2019-02-14T09:07:12Z</dcterms:modified>
</cp:coreProperties>
</file>